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788BB-DEBA-4711-AFB3-0231DBBBE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9027D2-4496-44D7-91E1-409B8D5DC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88939-D495-4B8B-A05E-12AEEE3C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BA1C5-3858-4357-BB49-7A5CEB55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3C9031-EB72-4912-A10C-17C17551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CA436-1E3C-4C82-B96F-6D43CB95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462704-B323-40D9-B779-B2E2B7604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95C0F3-8351-4F62-B872-925F8A0D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20903-6F1B-4A07-BCF8-7987F9C9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A224C0-8824-4776-8A25-6E7FF32D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89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8DBC0F-7AE6-4402-8BBC-12877896E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97DF22-7BD2-42F4-82BA-D27B9622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8F2D11-A1B1-4410-B6B7-3AA5162A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6B926-6578-4DD0-9088-CB1E7B3D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00D9FC-B7BF-486B-8AD9-DE7B5D74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6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00B02-A967-4CB8-93E6-41161FA7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FA385-8293-4AF2-B091-4BD1A7C9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39D4E-713B-4A22-94CB-4D6B5B57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2B5CA-A211-4F93-9462-7084A3C3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AB091-D28B-48D2-AD6C-A687ED78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38E46-F910-49C2-ADEF-0FC7EAC1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CBE031-9B0A-4A83-AFEF-8D39D3EF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B615E4-F3B6-4C82-9DE1-ED96DE0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BF939E-A3AF-43E1-9DDD-08BADA8F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561E11-ACE7-4DFC-9D93-48FC76E5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9D47-350A-43A2-B235-F62568F5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D4C9F-C5DF-49BD-92D2-031BA7CEA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0D61BB-913B-4B9D-B2E9-4AA6F9337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1777E7-8239-4515-9BE1-8AF279AB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35A143-13DE-4B4B-8854-8B3706F6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A2A1B-A132-4B9F-B400-81A449BC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B7D30-B540-4C83-A22D-BBF4AC78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F7648A-355E-4E53-B198-4793CB4F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7E4935-3A4F-4A44-9718-BD8D69BBC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F81906-E1A1-4E0B-A142-6E45E63BE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7FB58E-F8FB-4DBD-AC66-B3C0F9CD4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DBD3B1-2075-42F5-96AF-34AFE15A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008EB8-9FD3-4F73-9A50-D6E7690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E6778-02E1-4EF5-B3B5-0E8A700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E7144-1678-408C-8E93-2A49B996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8E94A7-D5B7-4581-8E2A-EA2C5B55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97E3D2-650F-42D3-8742-1C17A9AB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292427-9402-4271-B3EA-C748DB8E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53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3D1F3A-5E1A-4FE6-9988-DC987787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2C3EA1-66C2-40DB-954A-45537552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B1D227-DB58-4CA7-B236-99ACA406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F7AA1-92C9-4214-825F-1301E70F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24C4F-28CC-4661-BCC1-CCD51D8A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D12E25-BDFA-46AC-8781-BFAAAA93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486178-6D43-4E99-8884-855D5C31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E0F7B2-AC39-434F-839C-C4B86ACE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63BF97-ABBB-44CB-994D-4ED305A5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90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25131-1DCE-48F5-A6DA-1496108F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6DC6A5-DF1D-4BB6-889C-5C869D02D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DB1D6D-F7D2-4BE3-9F90-C340DCF9E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37974A-055D-4111-BC69-3966087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38575D-CDBD-40E7-83F7-96FEDC18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7DAB2E-00B5-4910-96BE-E8CCEC71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388E6D-EB04-4E5E-8411-0A43D1BE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FBB387-C8AB-4E9F-98FA-05B731EF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39323B-5487-4A8B-9CDD-2B2D75B18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19C2-C44B-4266-A09D-3CF3F8AC498E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869011-1425-43ED-88AA-974BE763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FC90C-BF7B-4259-A48E-47BBCD3B6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731D-EC8B-40C9-B0AB-E07BB4A7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6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1.jpg!d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den&#10;&#10;Popis byl vytvořen automaticky">
            <a:extLst>
              <a:ext uri="{FF2B5EF4-FFF2-40B4-BE49-F238E27FC236}">
                <a16:creationId xmlns:a16="http://schemas.microsoft.com/office/drawing/2014/main" id="{93E57F77-CF2E-4D4C-809B-61E1C31A50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0F09ADF-682D-4B43-9ADA-2878F71DBCBB}"/>
              </a:ext>
            </a:extLst>
          </p:cNvPr>
          <p:cNvSpPr txBox="1"/>
          <p:nvPr/>
        </p:nvSpPr>
        <p:spPr>
          <a:xfrm>
            <a:off x="3675887" y="794280"/>
            <a:ext cx="4840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cs typeface="Teko Light" panose="02000000000000000000" pitchFamily="2" charset="-18"/>
              </a:rPr>
              <a:t>Digital </a:t>
            </a:r>
            <a:r>
              <a:rPr lang="cs-CZ" sz="4400" dirty="0" err="1">
                <a:cs typeface="Teko Light" panose="02000000000000000000" pitchFamily="2" charset="-18"/>
              </a:rPr>
              <a:t>Classroom</a:t>
            </a:r>
            <a:endParaRPr lang="cs-CZ" sz="4400" dirty="0">
              <a:cs typeface="Teko Light" panose="02000000000000000000" pitchFamily="2" charset="-18"/>
            </a:endParaRPr>
          </a:p>
          <a:p>
            <a:pPr algn="ctr"/>
            <a:r>
              <a:rPr lang="cs-CZ" sz="2000" dirty="0">
                <a:cs typeface="Teko" panose="02000000000000000000" pitchFamily="2" charset="-18"/>
              </a:rPr>
              <a:t>Projekt Erasmus</a:t>
            </a:r>
            <a:r>
              <a:rPr lang="en-GB" sz="2000" dirty="0">
                <a:cs typeface="Teko" panose="02000000000000000000" pitchFamily="2" charset="-18"/>
              </a:rPr>
              <a:t>+</a:t>
            </a:r>
            <a:r>
              <a:rPr lang="en-US" sz="2000" dirty="0">
                <a:cs typeface="Teko" panose="02000000000000000000" pitchFamily="2" charset="-18"/>
              </a:rPr>
              <a:t> </a:t>
            </a:r>
            <a:r>
              <a:rPr lang="cs-CZ" sz="2000" dirty="0">
                <a:cs typeface="Teko" panose="02000000000000000000" pitchFamily="2" charset="-18"/>
              </a:rPr>
              <a:t>Turecko 2019</a:t>
            </a:r>
            <a:endParaRPr lang="en-US" sz="2000" dirty="0">
              <a:cs typeface="Teko" panose="02000000000000000000" pitchFamily="2" charset="-18"/>
            </a:endParaRPr>
          </a:p>
          <a:p>
            <a:pPr algn="ctr"/>
            <a:endParaRPr lang="cs-CZ" sz="2400" dirty="0">
              <a:cs typeface="Teko" panose="02000000000000000000" pitchFamily="2" charset="-18"/>
            </a:endParaRPr>
          </a:p>
          <a:p>
            <a:pPr algn="ctr"/>
            <a:r>
              <a:rPr lang="cs-CZ" sz="2400" dirty="0">
                <a:cs typeface="Teko" panose="02000000000000000000" pitchFamily="2" charset="-18"/>
              </a:rPr>
              <a:t>Návod na vytvoření základní animace v programu Adobe </a:t>
            </a:r>
            <a:r>
              <a:rPr lang="cs-CZ" sz="2400" dirty="0" err="1">
                <a:cs typeface="Teko" panose="02000000000000000000" pitchFamily="2" charset="-18"/>
              </a:rPr>
              <a:t>Flash</a:t>
            </a:r>
            <a:r>
              <a:rPr lang="cs-CZ" sz="2400" dirty="0">
                <a:cs typeface="Teko" panose="02000000000000000000" pitchFamily="2" charset="-18"/>
              </a:rPr>
              <a:t> </a:t>
            </a:r>
            <a:r>
              <a:rPr lang="cs-CZ" sz="2400" dirty="0" err="1">
                <a:cs typeface="Teko" panose="02000000000000000000" pitchFamily="2" charset="-18"/>
              </a:rPr>
              <a:t>Illustrator</a:t>
            </a:r>
            <a:endParaRPr lang="cs-CZ" sz="2400" dirty="0">
              <a:cs typeface="Teko" panose="02000000000000000000" pitchFamily="2" charset="-18"/>
            </a:endParaRPr>
          </a:p>
          <a:p>
            <a:pPr algn="ctr"/>
            <a:endParaRPr lang="cs-CZ" sz="2400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en-US" b="1" dirty="0">
              <a:cs typeface="Teko" panose="02000000000000000000" pitchFamily="2" charset="-18"/>
            </a:endParaRPr>
          </a:p>
          <a:p>
            <a:pPr algn="ctr"/>
            <a:r>
              <a:rPr lang="en-US" sz="1600" dirty="0">
                <a:cs typeface="Teko" panose="02000000000000000000" pitchFamily="2" charset="-18"/>
              </a:rPr>
              <a:t>Ing. </a:t>
            </a:r>
            <a:r>
              <a:rPr lang="en-US" sz="1600" dirty="0" err="1">
                <a:cs typeface="Teko" panose="02000000000000000000" pitchFamily="2" charset="-18"/>
              </a:rPr>
              <a:t>Bc</a:t>
            </a:r>
            <a:r>
              <a:rPr lang="en-US" sz="1600" dirty="0">
                <a:cs typeface="Teko" panose="02000000000000000000" pitchFamily="2" charset="-18"/>
              </a:rPr>
              <a:t>. Ji</a:t>
            </a:r>
            <a:r>
              <a:rPr lang="cs-CZ" sz="1600" dirty="0">
                <a:cs typeface="Teko" panose="02000000000000000000" pitchFamily="2" charset="-18"/>
              </a:rPr>
              <a:t>ří Charvát</a:t>
            </a:r>
          </a:p>
          <a:p>
            <a:pPr algn="ctr"/>
            <a:r>
              <a:rPr lang="cs-CZ" sz="1600" dirty="0">
                <a:cs typeface="Teko" panose="02000000000000000000" pitchFamily="2" charset="-18"/>
              </a:rPr>
              <a:t>Bc. Richard Zezula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8DF7DD4-2181-4DEA-92B0-8BAC0267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056397"/>
            <a:ext cx="2143125" cy="2143125"/>
          </a:xfrm>
          <a:prstGeom prst="rect">
            <a:avLst/>
          </a:prstGeom>
          <a:ln>
            <a:noFill/>
          </a:ln>
          <a:effectLst>
            <a:outerShdw blurRad="152400" sx="102000" sy="102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2821C9A-384E-4AE6-AD74-9321D7B402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4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165368" y="660543"/>
            <a:ext cx="3149332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Pomocí ovládacích prvků můžeme vyzkoušet animaci celého videa.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003591-91AF-4725-A024-995775ED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0" y="1420866"/>
            <a:ext cx="1009791" cy="24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D2D635-1852-48FC-BD5C-D13171A27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992" y="721678"/>
            <a:ext cx="3808547" cy="246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70251D4-7946-4A43-AE27-32C3B6C91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992" y="3428066"/>
            <a:ext cx="5260560" cy="652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F648164-A9CD-495D-A27A-4CD2922FA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1" y="4359026"/>
            <a:ext cx="3822128" cy="2231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DE23414-95F4-4F74-AF7F-FE83C12EC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557" y="4359026"/>
            <a:ext cx="2347989" cy="130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4A273F-9255-4C6E-8B01-6D28521AEA5E}"/>
              </a:ext>
            </a:extLst>
          </p:cNvPr>
          <p:cNvSpPr txBox="1"/>
          <p:nvPr/>
        </p:nvSpPr>
        <p:spPr>
          <a:xfrm>
            <a:off x="165368" y="1804450"/>
            <a:ext cx="3149332" cy="422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Poté již nezbývá nic jiného, než exportovat námi vytvořenou animaci ve video. Uložíme video s koncovkou .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avi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 a s šířkou 481 obr. bodů a zaškrtneme i možnost komprimovat video. To nám umožní vybrat kodek komprimace. Vybereme Microsoft video 1 </a:t>
            </a:r>
            <a:b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s kvalitou 100 % a další parametry vyplníme dle obrázků. Tím se nám vytvoří video.</a:t>
            </a:r>
          </a:p>
        </p:txBody>
      </p:sp>
    </p:spTree>
    <p:extLst>
      <p:ext uri="{BB962C8B-B14F-4D97-AF65-F5344CB8AC3E}">
        <p14:creationId xmlns:p14="http://schemas.microsoft.com/office/powerpoint/2010/main" val="8286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4363543" y="624279"/>
            <a:ext cx="3464913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Ukázka námi vytvořené animace</a:t>
            </a:r>
          </a:p>
        </p:txBody>
      </p:sp>
      <p:pic>
        <p:nvPicPr>
          <p:cNvPr id="3" name="preview">
            <a:hlinkClick r:id="" action="ppaction://media"/>
            <a:extLst>
              <a:ext uri="{FF2B5EF4-FFF2-40B4-BE49-F238E27FC236}">
                <a16:creationId xmlns:a16="http://schemas.microsoft.com/office/drawing/2014/main" id="{C96E0143-904D-41C6-859F-A29BA4F030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269701"/>
            <a:ext cx="4572000" cy="14097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7AB135-C284-4464-8D46-D0450D6595C6}"/>
              </a:ext>
            </a:extLst>
          </p:cNvPr>
          <p:cNvSpPr txBox="1"/>
          <p:nvPr/>
        </p:nvSpPr>
        <p:spPr>
          <a:xfrm>
            <a:off x="3675888" y="2936127"/>
            <a:ext cx="4840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cs typeface="Teko Light" panose="02000000000000000000" pitchFamily="2" charset="-18"/>
              </a:rPr>
              <a:t>DĚKUJEME ZA POZORNOST</a:t>
            </a:r>
          </a:p>
          <a:p>
            <a:pPr algn="ctr"/>
            <a:endParaRPr lang="cs-CZ" b="1" dirty="0">
              <a:cs typeface="Teko" panose="02000000000000000000" pitchFamily="2" charset="-18"/>
            </a:endParaRPr>
          </a:p>
          <a:p>
            <a:pPr algn="ctr"/>
            <a:endParaRPr lang="en-US" b="1" dirty="0">
              <a:cs typeface="Teko" panose="02000000000000000000" pitchFamily="2" charset="-18"/>
            </a:endParaRPr>
          </a:p>
          <a:p>
            <a:pPr algn="ctr"/>
            <a:r>
              <a:rPr lang="en-US" sz="1600" dirty="0">
                <a:cs typeface="Teko" panose="02000000000000000000" pitchFamily="2" charset="-18"/>
              </a:rPr>
              <a:t>Ing. </a:t>
            </a:r>
            <a:r>
              <a:rPr lang="en-US" sz="1600" dirty="0" err="1">
                <a:cs typeface="Teko" panose="02000000000000000000" pitchFamily="2" charset="-18"/>
              </a:rPr>
              <a:t>Bc</a:t>
            </a:r>
            <a:r>
              <a:rPr lang="en-US" sz="1600" dirty="0">
                <a:cs typeface="Teko" panose="02000000000000000000" pitchFamily="2" charset="-18"/>
              </a:rPr>
              <a:t>. Ji</a:t>
            </a:r>
            <a:r>
              <a:rPr lang="cs-CZ" sz="1600" dirty="0">
                <a:cs typeface="Teko" panose="02000000000000000000" pitchFamily="2" charset="-18"/>
              </a:rPr>
              <a:t>ří Charvát</a:t>
            </a:r>
          </a:p>
          <a:p>
            <a:pPr algn="ctr"/>
            <a:r>
              <a:rPr lang="cs-CZ" sz="1600" dirty="0">
                <a:cs typeface="Teko" panose="02000000000000000000" pitchFamily="2" charset="-18"/>
              </a:rPr>
              <a:t>Bc. Richard Zezula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7AB135-C284-4464-8D46-D0450D6595C6}"/>
              </a:ext>
            </a:extLst>
          </p:cNvPr>
          <p:cNvSpPr txBox="1"/>
          <p:nvPr/>
        </p:nvSpPr>
        <p:spPr>
          <a:xfrm>
            <a:off x="3675888" y="5429117"/>
            <a:ext cx="484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cs typeface="Teko" panose="02000000000000000000" pitchFamily="2" charset="-18"/>
              </a:rPr>
              <a:t>Spolufinancováno</a:t>
            </a:r>
            <a:r>
              <a:rPr lang="en-US" sz="1600" dirty="0">
                <a:cs typeface="Teko" panose="02000000000000000000" pitchFamily="2" charset="-18"/>
              </a:rPr>
              <a:t> z </a:t>
            </a:r>
            <a:r>
              <a:rPr lang="en-US" sz="1600" dirty="0" err="1">
                <a:cs typeface="Teko" panose="02000000000000000000" pitchFamily="2" charset="-18"/>
              </a:rPr>
              <a:t>programu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Evropské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Unie</a:t>
            </a:r>
            <a:r>
              <a:rPr lang="en-US" sz="1600" dirty="0">
                <a:cs typeface="Teko" panose="02000000000000000000" pitchFamily="2" charset="-18"/>
              </a:rPr>
              <a:t> Erasmus+</a:t>
            </a:r>
          </a:p>
          <a:p>
            <a:pPr algn="ctr"/>
            <a:r>
              <a:rPr lang="en-US" sz="1600" dirty="0" err="1">
                <a:cs typeface="Teko" panose="02000000000000000000" pitchFamily="2" charset="-18"/>
              </a:rPr>
              <a:t>Podpora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Evropské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komise</a:t>
            </a:r>
            <a:r>
              <a:rPr lang="en-US" sz="1600" dirty="0">
                <a:cs typeface="Teko" panose="02000000000000000000" pitchFamily="2" charset="-18"/>
              </a:rPr>
              <a:t> pro </a:t>
            </a:r>
            <a:r>
              <a:rPr lang="en-US" sz="1600" dirty="0" err="1">
                <a:cs typeface="Teko" panose="02000000000000000000" pitchFamily="2" charset="-18"/>
              </a:rPr>
              <a:t>vydání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této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publikace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nepředstavuje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potvrzení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obsahu</a:t>
            </a:r>
            <a:r>
              <a:rPr lang="en-US" sz="1600" dirty="0">
                <a:cs typeface="Teko" panose="02000000000000000000" pitchFamily="2" charset="-18"/>
              </a:rPr>
              <a:t>, </a:t>
            </a:r>
            <a:r>
              <a:rPr lang="en-US" sz="1600" dirty="0" err="1">
                <a:cs typeface="Teko" panose="02000000000000000000" pitchFamily="2" charset="-18"/>
              </a:rPr>
              <a:t>který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odráží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pouze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názory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autorů</a:t>
            </a:r>
            <a:r>
              <a:rPr lang="en-US" sz="1600" dirty="0">
                <a:cs typeface="Teko" panose="02000000000000000000" pitchFamily="2" charset="-18"/>
              </a:rPr>
              <a:t>, a </a:t>
            </a:r>
            <a:r>
              <a:rPr lang="en-US" sz="1600" dirty="0" err="1">
                <a:cs typeface="Teko" panose="02000000000000000000" pitchFamily="2" charset="-18"/>
              </a:rPr>
              <a:t>Komise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nemůže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nést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odpovědnost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za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jakékoli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použití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informací</a:t>
            </a:r>
            <a:r>
              <a:rPr lang="en-US" sz="1600" dirty="0">
                <a:cs typeface="Teko" panose="02000000000000000000" pitchFamily="2" charset="-18"/>
              </a:rPr>
              <a:t> v </a:t>
            </a:r>
            <a:r>
              <a:rPr lang="en-US" sz="1600" dirty="0" err="1">
                <a:cs typeface="Teko" panose="02000000000000000000" pitchFamily="2" charset="-18"/>
              </a:rPr>
              <a:t>něm</a:t>
            </a:r>
            <a:r>
              <a:rPr lang="en-US" sz="1600" dirty="0">
                <a:cs typeface="Teko" panose="02000000000000000000" pitchFamily="2" charset="-18"/>
              </a:rPr>
              <a:t> </a:t>
            </a:r>
            <a:r>
              <a:rPr lang="en-US" sz="1600" dirty="0" err="1">
                <a:cs typeface="Teko" panose="02000000000000000000" pitchFamily="2" charset="-18"/>
              </a:rPr>
              <a:t>obsažených</a:t>
            </a:r>
            <a:r>
              <a:rPr lang="en-US" sz="1600" dirty="0">
                <a:cs typeface="Teko" panose="02000000000000000000" pitchFamily="2" charset="-18"/>
              </a:rPr>
              <a:t>.</a:t>
            </a:r>
            <a:endParaRPr lang="cs-CZ" sz="1600" dirty="0">
              <a:cs typeface="Teko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78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34D95C-220F-4D92-93A9-51BB5E3755F3}"/>
              </a:ext>
            </a:extLst>
          </p:cNvPr>
          <p:cNvSpPr txBox="1"/>
          <p:nvPr/>
        </p:nvSpPr>
        <p:spPr>
          <a:xfrm>
            <a:off x="3329164" y="468325"/>
            <a:ext cx="56728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Erasmus+ KA1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nám umožnil vycestovat za vzděláním. </a:t>
            </a: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období 25. 8. – 31. 8. 2019 jsme se zúčastnili kurzu Digital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 Istanbulu.</a:t>
            </a:r>
          </a:p>
          <a:p>
            <a:pPr algn="ctr"/>
            <a:endParaRPr lang="cs-CZ" sz="1600" dirty="0">
              <a:latin typeface="Teko" panose="02000000000000000000" pitchFamily="2" charset="-18"/>
              <a:cs typeface="Teko" panose="02000000000000000000" pitchFamily="2" charset="-18"/>
            </a:endParaRPr>
          </a:p>
        </p:txBody>
      </p:sp>
      <p:pic>
        <p:nvPicPr>
          <p:cNvPr id="9" name="Obrázek 8" descr="Obsah obrázku exteriér, obloha, strom, osoba&#10;&#10;Popis byl vytvořen automaticky">
            <a:extLst>
              <a:ext uri="{FF2B5EF4-FFF2-40B4-BE49-F238E27FC236}">
                <a16:creationId xmlns:a16="http://schemas.microsoft.com/office/drawing/2014/main" id="{46A13210-F163-470A-A978-B09C344DAE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26" y="1859017"/>
            <a:ext cx="8428347" cy="3892257"/>
          </a:xfrm>
          <a:prstGeom prst="rect">
            <a:avLst/>
          </a:prstGeom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7F754D-40AB-448C-9774-7AA019DD5E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1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F975C1A-4BFA-454D-B11C-A7E542E8F4C1}"/>
              </a:ext>
            </a:extLst>
          </p:cNvPr>
          <p:cNvSpPr txBox="1"/>
          <p:nvPr/>
        </p:nvSpPr>
        <p:spPr>
          <a:xfrm>
            <a:off x="7296955" y="512740"/>
            <a:ext cx="4425696" cy="582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Kurz byl rozdělen na dvě části převážně v dopoledních </a:t>
            </a:r>
            <a:r>
              <a:rPr lang="cs-CZ" sz="1800" dirty="0" smtClean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hodinách a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v první části jsme se učili základy animací na počítači pomocí programu Adobe </a:t>
            </a:r>
            <a:r>
              <a:rPr lang="cs-CZ" sz="1800" dirty="0" err="1">
                <a:effectLst/>
                <a:ea typeface="Calibri" panose="020F0502020204030204" pitchFamily="34" charset="0"/>
                <a:cs typeface="Teko" panose="02000000000000000000" pitchFamily="2" charset="-18"/>
              </a:rPr>
              <a:t>Flash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eko" panose="02000000000000000000" pitchFamily="2" charset="-18"/>
              </a:rPr>
              <a:t>Illustrator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 s využitím pro výuku </a:t>
            </a:r>
            <a:r>
              <a:rPr lang="cs-CZ" sz="1800" dirty="0" smtClean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na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naší škole.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V druhé části jsme se učili s výukovým systémem </a:t>
            </a:r>
            <a:r>
              <a:rPr lang="cs-CZ" sz="1800" dirty="0" err="1">
                <a:effectLst/>
                <a:ea typeface="Calibri" panose="020F0502020204030204" pitchFamily="34" charset="0"/>
                <a:cs typeface="Teko" panose="02000000000000000000" pitchFamily="2" charset="-18"/>
              </a:rPr>
              <a:t>Moodle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, </a:t>
            </a:r>
            <a:b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který umožňuje vytvářet elektronické kurzy pro různé skupiny studentů, zadávat úkoly, testy a komunikovat se studenty.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Výuka probíhala v angličtině s rodilým Turkem, který měl výbornou výslovnost v angličtině.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Na konci kurzu jsme měli za úkol vytvořit vlastní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animaci z fotek, které jsme sami pořídili v krásném prostředí Istanbulu. </a:t>
            </a: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Díky dobrému vedení naším učitelem, to nebyl žádný problém.</a:t>
            </a:r>
          </a:p>
        </p:txBody>
      </p:sp>
      <p:pic>
        <p:nvPicPr>
          <p:cNvPr id="5" name="Obrázek 4" descr="Obsah obrázku text, interiér, zeď, strop&#10;&#10;Popis byl vytvořen automaticky">
            <a:extLst>
              <a:ext uri="{FF2B5EF4-FFF2-40B4-BE49-F238E27FC236}">
                <a16:creationId xmlns:a16="http://schemas.microsoft.com/office/drawing/2014/main" id="{0230A62A-8BD2-4CFE-A903-4C9D5BFC4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" y="591669"/>
            <a:ext cx="6508377" cy="4881283"/>
          </a:xfrm>
          <a:prstGeom prst="rect">
            <a:avLst/>
          </a:prstGeom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9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7296955" y="512740"/>
            <a:ext cx="4425696" cy="286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V této prezentaci Vás seznámíme se základním ovládáním programu Adobe </a:t>
            </a:r>
            <a:r>
              <a:rPr lang="cs-CZ" sz="1800" dirty="0" err="1">
                <a:effectLst/>
                <a:ea typeface="Calibri" panose="020F0502020204030204" pitchFamily="34" charset="0"/>
                <a:cs typeface="Teko" panose="02000000000000000000" pitchFamily="2" charset="-18"/>
              </a:rPr>
              <a:t>Flash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eko" panose="02000000000000000000" pitchFamily="2" charset="-18"/>
              </a:rPr>
              <a:t>Illustrator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. Vytvoříme si jednoduchou animaci z loga naší školy.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K vytvoření animace budeme potřebovat čtyři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obrázky z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prezentace. Uložte si tyto obrázky do počítače (pomocí kliknutí pravého tlačítka </a:t>
            </a: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</a:rPr>
              <a:t>myši na obrázek – uložit </a:t>
            </a:r>
            <a:b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</a:rPr>
              <a:t>jako obrázek… viz obr. níže)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A765F9-F99B-4CE8-8956-27D34E465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"/>
          <a:stretch/>
        </p:blipFill>
        <p:spPr>
          <a:xfrm>
            <a:off x="7423504" y="2793673"/>
            <a:ext cx="1173684" cy="265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7EA22DB-AE96-4C13-B926-D917CF026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7" y="497666"/>
            <a:ext cx="4579379" cy="1440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DD947FC-8E62-4BAD-9E64-236DC6C18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8" y="4853896"/>
            <a:ext cx="4579379" cy="1440000"/>
          </a:xfrm>
          <a:prstGeom prst="rect">
            <a:avLst/>
          </a:prstGeom>
        </p:spPr>
      </p:pic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7BABCFF1-C342-4504-8B4C-480701323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8" y="3400767"/>
            <a:ext cx="4579379" cy="1440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861A23B-3BA1-4FCD-90B8-10D8EC22C2EF}"/>
              </a:ext>
            </a:extLst>
          </p:cNvPr>
          <p:cNvSpPr txBox="1"/>
          <p:nvPr/>
        </p:nvSpPr>
        <p:spPr>
          <a:xfrm>
            <a:off x="5669792" y="1023318"/>
            <a:ext cx="115781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</a:t>
            </a: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 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image_1</a:t>
            </a: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54B7B2C-2910-4BC5-8769-828EFA5D9028}"/>
              </a:ext>
            </a:extLst>
          </p:cNvPr>
          <p:cNvSpPr txBox="1"/>
          <p:nvPr/>
        </p:nvSpPr>
        <p:spPr>
          <a:xfrm>
            <a:off x="5669792" y="2478392"/>
            <a:ext cx="115781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</a:t>
            </a: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 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image_2</a:t>
            </a: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9C70464-51C1-46F1-81D4-4F12C78D68F6}"/>
              </a:ext>
            </a:extLst>
          </p:cNvPr>
          <p:cNvSpPr txBox="1"/>
          <p:nvPr/>
        </p:nvSpPr>
        <p:spPr>
          <a:xfrm>
            <a:off x="5702703" y="3926419"/>
            <a:ext cx="115781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</a:t>
            </a: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 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image_3</a:t>
            </a: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1E2044E-9EBD-40E4-BAE1-A55502006778}"/>
              </a:ext>
            </a:extLst>
          </p:cNvPr>
          <p:cNvSpPr txBox="1"/>
          <p:nvPr/>
        </p:nvSpPr>
        <p:spPr>
          <a:xfrm>
            <a:off x="5712254" y="5374446"/>
            <a:ext cx="115781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</a:t>
            </a:r>
            <a:r>
              <a:rPr lang="cs-CZ" dirty="0">
                <a:latin typeface="Teko" panose="02000000000000000000" pitchFamily="2" charset="-18"/>
                <a:ea typeface="Calibri" panose="020F0502020204030204" pitchFamily="34" charset="0"/>
                <a:cs typeface="Teko" panose="02000000000000000000" pitchFamily="2" charset="-18"/>
                <a:sym typeface="Wingdings" panose="05000000000000000000" pitchFamily="2" charset="2"/>
              </a:rPr>
              <a:t>  </a:t>
            </a:r>
            <a:r>
              <a:rPr lang="cs-CZ" sz="1800" dirty="0">
                <a:effectLst/>
                <a:ea typeface="Calibri" panose="020F0502020204030204" pitchFamily="34" charset="0"/>
                <a:cs typeface="Teko" panose="02000000000000000000" pitchFamily="2" charset="-18"/>
              </a:rPr>
              <a:t>image_4</a:t>
            </a: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4BAE02B2-7530-40B6-AB1F-FFF8FA372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392" y="2782207"/>
            <a:ext cx="3020659" cy="85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E1525C1-E94A-44AE-A28F-ACFD4E2169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1" y="1953943"/>
            <a:ext cx="45815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265382" y="660543"/>
            <a:ext cx="2601909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Vytvoříme si v Adobe 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Flash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 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Illustratoru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 nový soubor: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6B1397-F715-41F1-BCE9-81D2137A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8" y="1440301"/>
            <a:ext cx="2460675" cy="2894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3B5B82-D097-4973-8147-B2F5E106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11" y="461436"/>
            <a:ext cx="3185210" cy="2122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210B618-DA51-4372-BB53-F7A64445F1C8}"/>
              </a:ext>
            </a:extLst>
          </p:cNvPr>
          <p:cNvSpPr txBox="1"/>
          <p:nvPr/>
        </p:nvSpPr>
        <p:spPr>
          <a:xfrm>
            <a:off x="3126314" y="4983470"/>
            <a:ext cx="3272507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Nastavíme šířku na 481 obr. bodů.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Výšku na 151 obr. bodů.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Kmitočet snímků na 30 snímků za sekundu.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8B88780-580C-41AF-A876-8ED43665E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611" y="2749870"/>
            <a:ext cx="3185210" cy="213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95C9C42-7EEE-4DA8-8CB8-BF1AC2BFF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598" y="1093289"/>
            <a:ext cx="5056252" cy="2724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E79E29-3C14-4248-AF00-F44F7B3B41B9}"/>
              </a:ext>
            </a:extLst>
          </p:cNvPr>
          <p:cNvSpPr txBox="1"/>
          <p:nvPr/>
        </p:nvSpPr>
        <p:spPr>
          <a:xfrm>
            <a:off x="6529839" y="361342"/>
            <a:ext cx="522977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A potvrdíme OK a dostaneme se do základní obrazovky samotného programu.</a:t>
            </a:r>
          </a:p>
        </p:txBody>
      </p:sp>
    </p:spTree>
    <p:extLst>
      <p:ext uri="{BB962C8B-B14F-4D97-AF65-F5344CB8AC3E}">
        <p14:creationId xmlns:p14="http://schemas.microsoft.com/office/powerpoint/2010/main" val="429418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165369" y="402556"/>
            <a:ext cx="2601909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Naimportujeme si do knihovny naše stáhnuté obrázky: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BF0A82-DC0B-438E-A544-64EDB3B11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82" y="1345602"/>
            <a:ext cx="1959658" cy="189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BF68032-80F3-4772-8079-729F20F07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403" y="1345602"/>
            <a:ext cx="2800088" cy="189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4E49F94-E409-4067-B22B-9AC5F3D73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855" y="1345602"/>
            <a:ext cx="3507245" cy="1899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A660C99-A1FC-4198-A0DA-F0EB20B0F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06" y="4181690"/>
            <a:ext cx="4028011" cy="2181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0AA2BD5-8E20-417E-913A-641AB76D7851}"/>
              </a:ext>
            </a:extLst>
          </p:cNvPr>
          <p:cNvSpPr txBox="1"/>
          <p:nvPr/>
        </p:nvSpPr>
        <p:spPr>
          <a:xfrm>
            <a:off x="165369" y="3426057"/>
            <a:ext cx="372997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A vytvoříme si 3 nové vrstvy na časové ose: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E7D920F-87A8-44E6-A402-26E45F6532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023" y="3920433"/>
            <a:ext cx="2133898" cy="125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190324-AE81-4858-AB2C-9855C16064F1}"/>
              </a:ext>
            </a:extLst>
          </p:cNvPr>
          <p:cNvSpPr txBox="1"/>
          <p:nvPr/>
        </p:nvSpPr>
        <p:spPr>
          <a:xfrm>
            <a:off x="6914551" y="3416742"/>
            <a:ext cx="2601909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Přejmenujeme si časové osy (pomocí levého dvojkliku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myši na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původní název osy):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BDF31ADD-1FBF-4309-8465-8C216FE5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3600" y="5010958"/>
            <a:ext cx="2443854" cy="127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26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165369" y="660543"/>
            <a:ext cx="1856878" cy="274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Námi vytvořená animace bude trvat 6 sekund, proto si ve 181. snímku vložíme u všech os klíčový snímek (180 snímků bude funkčních).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FC97AD-74E5-4495-AC68-7D88DAB20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06" y="3429000"/>
            <a:ext cx="1780723" cy="292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CBA15A-290E-42E0-A735-D348C85AE515}"/>
              </a:ext>
            </a:extLst>
          </p:cNvPr>
          <p:cNvSpPr txBox="1"/>
          <p:nvPr/>
        </p:nvSpPr>
        <p:spPr>
          <a:xfrm>
            <a:off x="2207994" y="2531053"/>
            <a:ext cx="3827140" cy="295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Do vrstvy „logo“ vložíme z knihovny obrázek „image_1.png“, totéž uděláme s vrstvou „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pozadi_logo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“, tam vložíme obrázek „image_2.png“, do vrstvy „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napis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“  vložíme „obrázek image_3.png“ a do vrstvy „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pozadi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“ vložíme obrázek „image_4.png“.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Osy by měly zešednout.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ea typeface="Calibri" panose="020F0502020204030204" pitchFamily="34" charset="0"/>
              <a:cs typeface="Teko" panose="02000000000000000000" pitchFamily="2" charset="-18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78FD744-1F4B-4BE3-B77B-9754E0C8AE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96"/>
          <a:stretch/>
        </p:blipFill>
        <p:spPr>
          <a:xfrm>
            <a:off x="2284663" y="4634646"/>
            <a:ext cx="3737113" cy="87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22D959-61B6-4156-980D-84A100975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755" y="1850617"/>
            <a:ext cx="3001608" cy="2156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8A950A1-1B97-4920-BB86-0D7BD1982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140" y="1850616"/>
            <a:ext cx="1923632" cy="2156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FB197E2A-22BF-403D-9CD0-15F0F300B181}"/>
              </a:ext>
            </a:extLst>
          </p:cNvPr>
          <p:cNvSpPr txBox="1"/>
          <p:nvPr/>
        </p:nvSpPr>
        <p:spPr>
          <a:xfrm>
            <a:off x="6199547" y="660543"/>
            <a:ext cx="5017093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Obrázky zarovnáme ve vodorovné osy X a svislé Y do pozic 0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0,tím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by měly být všechny obrázky v levém horním rohu stejně zarovnané.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ACE28D1-23DB-48A3-8CF8-98BE137EC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4663" y="729339"/>
            <a:ext cx="3685563" cy="173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53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165369" y="660543"/>
            <a:ext cx="2305372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Vytvoříme si v časové ose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logo v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doplnění pohybu.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C7D9D7-A063-426E-8A86-B3622E23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38" y="1639065"/>
            <a:ext cx="2216268" cy="246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17F3E5-A662-4380-9E61-4C8F5DC8B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44" y="4893097"/>
            <a:ext cx="3282461" cy="981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5BEFAB9-ED4B-4E65-9787-041523088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655" y="758175"/>
            <a:ext cx="3592720" cy="2902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A5B862C-1DB3-41D6-9DF9-BD346A055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620" y="1641304"/>
            <a:ext cx="2109336" cy="2156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D64581D3-290C-4917-A631-F908F274F154}"/>
              </a:ext>
            </a:extLst>
          </p:cNvPr>
          <p:cNvSpPr txBox="1"/>
          <p:nvPr/>
        </p:nvSpPr>
        <p:spPr>
          <a:xfrm>
            <a:off x="165368" y="4161709"/>
            <a:ext cx="349681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Hlášku o převedení obrázku na symbol potvrdíme.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2E2999A-A24D-49AC-9394-E410C524243F}"/>
              </a:ext>
            </a:extLst>
          </p:cNvPr>
          <p:cNvSpPr txBox="1"/>
          <p:nvPr/>
        </p:nvSpPr>
        <p:spPr>
          <a:xfrm>
            <a:off x="3827549" y="3787008"/>
            <a:ext cx="3642563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 60-tém snímku si vložíme klíčový snímek Natočení a nastavíme transformaci otočení o 360 stupňů a středový bod v ose X na: 75,5 bodů.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AFD3AEF-4486-481A-81A6-51D47DB079F2}"/>
              </a:ext>
            </a:extLst>
          </p:cNvPr>
          <p:cNvSpPr txBox="1"/>
          <p:nvPr/>
        </p:nvSpPr>
        <p:spPr>
          <a:xfrm>
            <a:off x="7731465" y="660543"/>
            <a:ext cx="2253783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Tím se nám otočí logo během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2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sekund o 360 stupňů. 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408FCB0-1E53-433B-B07A-89692EB94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768" y="4256144"/>
            <a:ext cx="4210864" cy="88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CA985654-726B-4A07-B3D4-9AFB986FF08D}"/>
              </a:ext>
            </a:extLst>
          </p:cNvPr>
          <p:cNvSpPr txBox="1"/>
          <p:nvPr/>
        </p:nvSpPr>
        <p:spPr>
          <a:xfrm>
            <a:off x="7727524" y="3797341"/>
            <a:ext cx="428000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Časová osa by nyní měla vypadat takto: </a:t>
            </a:r>
          </a:p>
        </p:txBody>
      </p:sp>
    </p:spTree>
    <p:extLst>
      <p:ext uri="{BB962C8B-B14F-4D97-AF65-F5344CB8AC3E}">
        <p14:creationId xmlns:p14="http://schemas.microsoft.com/office/powerpoint/2010/main" val="22074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exteriér, den&#10;&#10;Popis byl vytvořen automaticky">
            <a:extLst>
              <a:ext uri="{FF2B5EF4-FFF2-40B4-BE49-F238E27FC236}">
                <a16:creationId xmlns:a16="http://schemas.microsoft.com/office/drawing/2014/main" id="{25D2622B-439B-43BD-B68F-E12F1F61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5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71A52-3CCB-41C1-8300-F864ED36FA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5"/>
            <a:ext cx="2225040" cy="461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F05382-E29C-4312-B729-01BC49BAEF35}"/>
              </a:ext>
            </a:extLst>
          </p:cNvPr>
          <p:cNvSpPr txBox="1"/>
          <p:nvPr/>
        </p:nvSpPr>
        <p:spPr>
          <a:xfrm>
            <a:off x="165368" y="1052428"/>
            <a:ext cx="2394477" cy="274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Jako poslední věc si vytvoříme animaci nápisu. Označíme </a:t>
            </a:r>
            <a:b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si časovou osu „</a:t>
            </a:r>
            <a:r>
              <a:rPr lang="cs-CZ" dirty="0" err="1">
                <a:ea typeface="Calibri" panose="020F0502020204030204" pitchFamily="34" charset="0"/>
                <a:cs typeface="Teko" panose="02000000000000000000" pitchFamily="2" charset="-18"/>
              </a:rPr>
              <a:t>napis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“ </a:t>
            </a:r>
            <a:b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a vytvoříme si doplnění pohybu. Opět potvrzením hlášky převedeme obrázek do symbolu.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DEDB8F-03A1-479D-B4FF-0AD13B83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35" y="3710721"/>
            <a:ext cx="2247033" cy="3509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B9BCE33-FDAF-41DB-8CBC-5867B6F93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765" y="2330214"/>
            <a:ext cx="1012050" cy="89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41669C6-1DCD-4BD9-84F8-5C618CE1E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765" y="3351404"/>
            <a:ext cx="2247033" cy="212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C770D30-6D40-491D-ABFB-4C593123C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659" y="1141024"/>
            <a:ext cx="2247032" cy="195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98F9612-86FD-401B-A0C2-B5609CA7A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589" y="4174818"/>
            <a:ext cx="2162586" cy="10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513EF4D4-C0A4-4021-86ED-222EFB0BC099}"/>
              </a:ext>
            </a:extLst>
          </p:cNvPr>
          <p:cNvSpPr txBox="1"/>
          <p:nvPr/>
        </p:nvSpPr>
        <p:spPr>
          <a:xfrm>
            <a:off x="7650431" y="1052428"/>
            <a:ext cx="2394477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Ve 180-tém snímku nastavíme informaci polohy obrázku v ose X na 0. 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AEEF8803-1F74-44A7-9956-2C76A0CA2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240" y="1141024"/>
            <a:ext cx="2145285" cy="2868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8AE6AB5A-DD60-485B-82A1-BEB973C4E4BF}"/>
              </a:ext>
            </a:extLst>
          </p:cNvPr>
          <p:cNvSpPr txBox="1"/>
          <p:nvPr/>
        </p:nvSpPr>
        <p:spPr>
          <a:xfrm>
            <a:off x="2746369" y="5313352"/>
            <a:ext cx="2021942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Vložíme do prvního snímku </a:t>
            </a:r>
            <a:r>
              <a:rPr lang="cs-CZ" dirty="0" smtClean="0">
                <a:ea typeface="Calibri" panose="020F0502020204030204" pitchFamily="34" charset="0"/>
                <a:cs typeface="Teko" panose="02000000000000000000" pitchFamily="2" charset="-18"/>
              </a:rPr>
              <a:t>klíčový snímek </a:t>
            </a: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Poloha </a:t>
            </a:r>
            <a:b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</a:b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a nastavíme v informacích polohu X na -550 bodů.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7F64B0C-13FD-44FE-82DF-E9BD48314D55}"/>
              </a:ext>
            </a:extLst>
          </p:cNvPr>
          <p:cNvSpPr txBox="1"/>
          <p:nvPr/>
        </p:nvSpPr>
        <p:spPr>
          <a:xfrm>
            <a:off x="7698689" y="5457645"/>
            <a:ext cx="2346219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eko" panose="02000000000000000000" pitchFamily="2" charset="-18"/>
              </a:rPr>
              <a:t>Tím máme vytvořenou animaci textu zleva doprava v 6-ti sekundách.</a:t>
            </a:r>
          </a:p>
        </p:txBody>
      </p:sp>
    </p:spTree>
    <p:extLst>
      <p:ext uri="{BB962C8B-B14F-4D97-AF65-F5344CB8AC3E}">
        <p14:creationId xmlns:p14="http://schemas.microsoft.com/office/powerpoint/2010/main" val="3906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691</Words>
  <Application>Microsoft Office PowerPoint</Application>
  <PresentationFormat>Širokoúhlá obrazovka</PresentationFormat>
  <Paragraphs>58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Teko</vt:lpstr>
      <vt:lpstr>Teko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Richard</dc:creator>
  <cp:lastModifiedBy>Ing. Jaroslav Deďo</cp:lastModifiedBy>
  <cp:revision>41</cp:revision>
  <dcterms:created xsi:type="dcterms:W3CDTF">2021-10-30T14:55:30Z</dcterms:created>
  <dcterms:modified xsi:type="dcterms:W3CDTF">2021-11-03T14:00:22Z</dcterms:modified>
</cp:coreProperties>
</file>