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5" r:id="rId2"/>
    <p:sldId id="265" r:id="rId3"/>
    <p:sldId id="266" r:id="rId4"/>
    <p:sldId id="267" r:id="rId5"/>
    <p:sldId id="268" r:id="rId6"/>
    <p:sldId id="269" r:id="rId7"/>
    <p:sldId id="271" r:id="rId8"/>
    <p:sldId id="270" r:id="rId9"/>
    <p:sldId id="272" r:id="rId10"/>
    <p:sldId id="256" r:id="rId11"/>
    <p:sldId id="258" r:id="rId12"/>
    <p:sldId id="260" r:id="rId13"/>
    <p:sldId id="261" r:id="rId14"/>
    <p:sldId id="262" r:id="rId15"/>
    <p:sldId id="263"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vořáková Kateřina" initials="DK" lastIdx="1" clrIdx="0">
    <p:extLst>
      <p:ext uri="{19B8F6BF-5375-455C-9EA6-DF929625EA0E}">
        <p15:presenceInfo xmlns:p15="http://schemas.microsoft.com/office/powerpoint/2012/main" userId="Dvořáková Kateřin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120" y="6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cs-CZ"/>
              <a:t>Kliknutím lze upravit styl.</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59C42108-BE13-4877-8B28-418F3130666E}" type="datetimeFigureOut">
              <a:rPr lang="cs-CZ" smtClean="0"/>
              <a:t>02.11.2021</a:t>
            </a:fld>
            <a:endParaRPr lang="cs-CZ"/>
          </a:p>
        </p:txBody>
      </p:sp>
      <p:sp>
        <p:nvSpPr>
          <p:cNvPr id="5" name="Footer Placeholder 4"/>
          <p:cNvSpPr>
            <a:spLocks noGrp="1"/>
          </p:cNvSpPr>
          <p:nvPr>
            <p:ph type="ftr" sz="quarter" idx="11"/>
          </p:nvPr>
        </p:nvSpPr>
        <p:spPr>
          <a:xfrm>
            <a:off x="1371600" y="4323845"/>
            <a:ext cx="6400800" cy="365125"/>
          </a:xfrm>
        </p:spPr>
        <p:txBody>
          <a:bodyPr/>
          <a:lstStyle/>
          <a:p>
            <a:endParaRPr lang="cs-CZ"/>
          </a:p>
        </p:txBody>
      </p:sp>
      <p:sp>
        <p:nvSpPr>
          <p:cNvPr id="6" name="Slide Number Placeholder 5"/>
          <p:cNvSpPr>
            <a:spLocks noGrp="1"/>
          </p:cNvSpPr>
          <p:nvPr>
            <p:ph type="sldNum" sz="quarter" idx="12"/>
          </p:nvPr>
        </p:nvSpPr>
        <p:spPr>
          <a:xfrm>
            <a:off x="8077200" y="1430866"/>
            <a:ext cx="2743200" cy="365125"/>
          </a:xfrm>
        </p:spPr>
        <p:txBody>
          <a:bodyPr/>
          <a:lstStyle/>
          <a:p>
            <a:fld id="{BF6CE10E-213C-4823-8EFE-85B31DE573F1}" type="slidenum">
              <a:rPr lang="cs-CZ" smtClean="0"/>
              <a:t>‹#›</a:t>
            </a:fld>
            <a:endParaRPr lang="cs-CZ"/>
          </a:p>
        </p:txBody>
      </p:sp>
    </p:spTree>
    <p:extLst>
      <p:ext uri="{BB962C8B-B14F-4D97-AF65-F5344CB8AC3E}">
        <p14:creationId xmlns:p14="http://schemas.microsoft.com/office/powerpoint/2010/main" val="421085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59C42108-BE13-4877-8B28-418F3130666E}" type="datetimeFigureOut">
              <a:rPr lang="cs-CZ" smtClean="0"/>
              <a:t>02.11.2021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F6CE10E-213C-4823-8EFE-85B31DE573F1}" type="slidenum">
              <a:rPr lang="cs-CZ" smtClean="0"/>
              <a:t>‹#›</a:t>
            </a:fld>
            <a:endParaRPr lang="cs-CZ"/>
          </a:p>
        </p:txBody>
      </p:sp>
    </p:spTree>
    <p:extLst>
      <p:ext uri="{BB962C8B-B14F-4D97-AF65-F5344CB8AC3E}">
        <p14:creationId xmlns:p14="http://schemas.microsoft.com/office/powerpoint/2010/main" val="2044059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Název a popisek">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cs-CZ"/>
              <a:t>Kliknutím lze upravit styl.</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59C42108-BE13-4877-8B28-418F3130666E}" type="datetimeFigureOut">
              <a:rPr lang="cs-CZ" smtClean="0"/>
              <a:t>02.11.2021</a:t>
            </a:fld>
            <a:endParaRPr lang="cs-CZ"/>
          </a:p>
        </p:txBody>
      </p:sp>
      <p:sp>
        <p:nvSpPr>
          <p:cNvPr id="6" name="Footer Placeholder 5"/>
          <p:cNvSpPr>
            <a:spLocks noGrp="1"/>
          </p:cNvSpPr>
          <p:nvPr>
            <p:ph type="ftr" sz="quarter" idx="11"/>
          </p:nvPr>
        </p:nvSpPr>
        <p:spPr>
          <a:xfrm>
            <a:off x="685800" y="379941"/>
            <a:ext cx="6991492" cy="365125"/>
          </a:xfrm>
        </p:spPr>
        <p:txBody>
          <a:bodyPr/>
          <a:lstStyle/>
          <a:p>
            <a:endParaRPr lang="cs-CZ"/>
          </a:p>
        </p:txBody>
      </p:sp>
      <p:sp>
        <p:nvSpPr>
          <p:cNvPr id="7" name="Slide Number Placeholder 6"/>
          <p:cNvSpPr>
            <a:spLocks noGrp="1"/>
          </p:cNvSpPr>
          <p:nvPr>
            <p:ph type="sldNum" sz="quarter" idx="12"/>
          </p:nvPr>
        </p:nvSpPr>
        <p:spPr>
          <a:xfrm>
            <a:off x="10862452" y="381000"/>
            <a:ext cx="643748" cy="365125"/>
          </a:xfrm>
        </p:spPr>
        <p:txBody>
          <a:bodyPr/>
          <a:lstStyle/>
          <a:p>
            <a:fld id="{BF6CE10E-213C-4823-8EFE-85B31DE573F1}" type="slidenum">
              <a:rPr lang="cs-CZ" smtClean="0"/>
              <a:t>‹#›</a:t>
            </a:fld>
            <a:endParaRPr lang="cs-CZ"/>
          </a:p>
        </p:txBody>
      </p:sp>
    </p:spTree>
    <p:extLst>
      <p:ext uri="{BB962C8B-B14F-4D97-AF65-F5344CB8AC3E}">
        <p14:creationId xmlns:p14="http://schemas.microsoft.com/office/powerpoint/2010/main" val="16734685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ce s popiskem">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cs-CZ"/>
              <a:t>Kliknutím lze upravit styl.</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59C42108-BE13-4877-8B28-418F3130666E}" type="datetimeFigureOut">
              <a:rPr lang="cs-CZ" smtClean="0"/>
              <a:t>02.11.2021</a:t>
            </a:fld>
            <a:endParaRPr lang="cs-CZ"/>
          </a:p>
        </p:txBody>
      </p:sp>
      <p:sp>
        <p:nvSpPr>
          <p:cNvPr id="6" name="Footer Placeholder 5"/>
          <p:cNvSpPr>
            <a:spLocks noGrp="1"/>
          </p:cNvSpPr>
          <p:nvPr>
            <p:ph type="ftr" sz="quarter" idx="11"/>
          </p:nvPr>
        </p:nvSpPr>
        <p:spPr>
          <a:xfrm>
            <a:off x="685800" y="379941"/>
            <a:ext cx="6991492" cy="365125"/>
          </a:xfrm>
        </p:spPr>
        <p:txBody>
          <a:bodyPr/>
          <a:lstStyle/>
          <a:p>
            <a:endParaRPr lang="cs-CZ"/>
          </a:p>
        </p:txBody>
      </p:sp>
      <p:sp>
        <p:nvSpPr>
          <p:cNvPr id="7" name="Slide Number Placeholder 6"/>
          <p:cNvSpPr>
            <a:spLocks noGrp="1"/>
          </p:cNvSpPr>
          <p:nvPr>
            <p:ph type="sldNum" sz="quarter" idx="12"/>
          </p:nvPr>
        </p:nvSpPr>
        <p:spPr>
          <a:xfrm>
            <a:off x="10862452" y="381000"/>
            <a:ext cx="643748" cy="365125"/>
          </a:xfrm>
        </p:spPr>
        <p:txBody>
          <a:bodyPr/>
          <a:lstStyle/>
          <a:p>
            <a:fld id="{BF6CE10E-213C-4823-8EFE-85B31DE573F1}" type="slidenum">
              <a:rPr lang="cs-CZ" smtClean="0"/>
              <a:t>‹#›</a:t>
            </a:fld>
            <a:endParaRPr lang="cs-CZ"/>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5407903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Jmenovka">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cs-CZ"/>
              <a:t>Kliknutím lze upravit styl.</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59C42108-BE13-4877-8B28-418F3130666E}" type="datetimeFigureOut">
              <a:rPr lang="cs-CZ" smtClean="0"/>
              <a:t>02.11.2021</a:t>
            </a:fld>
            <a:endParaRPr lang="cs-CZ"/>
          </a:p>
        </p:txBody>
      </p:sp>
      <p:sp>
        <p:nvSpPr>
          <p:cNvPr id="6" name="Footer Placeholder 5"/>
          <p:cNvSpPr>
            <a:spLocks noGrp="1"/>
          </p:cNvSpPr>
          <p:nvPr>
            <p:ph type="ftr" sz="quarter" idx="11"/>
          </p:nvPr>
        </p:nvSpPr>
        <p:spPr>
          <a:xfrm>
            <a:off x="685800" y="378883"/>
            <a:ext cx="6991492" cy="365125"/>
          </a:xfrm>
        </p:spPr>
        <p:txBody>
          <a:bodyPr/>
          <a:lstStyle/>
          <a:p>
            <a:endParaRPr lang="cs-CZ"/>
          </a:p>
        </p:txBody>
      </p:sp>
      <p:sp>
        <p:nvSpPr>
          <p:cNvPr id="7" name="Slide Number Placeholder 6"/>
          <p:cNvSpPr>
            <a:spLocks noGrp="1"/>
          </p:cNvSpPr>
          <p:nvPr>
            <p:ph type="sldNum" sz="quarter" idx="12"/>
          </p:nvPr>
        </p:nvSpPr>
        <p:spPr>
          <a:xfrm>
            <a:off x="10862452" y="381000"/>
            <a:ext cx="643748" cy="365125"/>
          </a:xfrm>
        </p:spPr>
        <p:txBody>
          <a:bodyPr/>
          <a:lstStyle/>
          <a:p>
            <a:fld id="{BF6CE10E-213C-4823-8EFE-85B31DE573F1}" type="slidenum">
              <a:rPr lang="cs-CZ" smtClean="0"/>
              <a:t>‹#›</a:t>
            </a:fld>
            <a:endParaRPr lang="cs-CZ"/>
          </a:p>
        </p:txBody>
      </p:sp>
    </p:spTree>
    <p:extLst>
      <p:ext uri="{BB962C8B-B14F-4D97-AF65-F5344CB8AC3E}">
        <p14:creationId xmlns:p14="http://schemas.microsoft.com/office/powerpoint/2010/main" val="40398625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cs-CZ"/>
              <a:t>Kliknutím lze upravit styl.</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3" name="Date Placeholder 2"/>
          <p:cNvSpPr>
            <a:spLocks noGrp="1"/>
          </p:cNvSpPr>
          <p:nvPr>
            <p:ph type="dt" sz="half" idx="10"/>
          </p:nvPr>
        </p:nvSpPr>
        <p:spPr/>
        <p:txBody>
          <a:bodyPr/>
          <a:lstStyle/>
          <a:p>
            <a:fld id="{59C42108-BE13-4877-8B28-418F3130666E}" type="datetimeFigureOut">
              <a:rPr lang="cs-CZ" smtClean="0"/>
              <a:t>02.11.2021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BF6CE10E-213C-4823-8EFE-85B31DE573F1}" type="slidenum">
              <a:rPr lang="cs-CZ" smtClean="0"/>
              <a:t>‹#›</a:t>
            </a:fld>
            <a:endParaRPr lang="cs-CZ"/>
          </a:p>
        </p:txBody>
      </p:sp>
    </p:spTree>
    <p:extLst>
      <p:ext uri="{BB962C8B-B14F-4D97-AF65-F5344CB8AC3E}">
        <p14:creationId xmlns:p14="http://schemas.microsoft.com/office/powerpoint/2010/main" val="12574864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cs-CZ"/>
              <a:t>Kliknutím lze upravit styl.</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3" name="Date Placeholder 2"/>
          <p:cNvSpPr>
            <a:spLocks noGrp="1"/>
          </p:cNvSpPr>
          <p:nvPr>
            <p:ph type="dt" sz="half" idx="10"/>
          </p:nvPr>
        </p:nvSpPr>
        <p:spPr/>
        <p:txBody>
          <a:bodyPr/>
          <a:lstStyle/>
          <a:p>
            <a:fld id="{59C42108-BE13-4877-8B28-418F3130666E}" type="datetimeFigureOut">
              <a:rPr lang="cs-CZ" smtClean="0"/>
              <a:t>02.11.2021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BF6CE10E-213C-4823-8EFE-85B31DE573F1}" type="slidenum">
              <a:rPr lang="cs-CZ" smtClean="0"/>
              <a:t>‹#›</a:t>
            </a:fld>
            <a:endParaRPr lang="cs-CZ"/>
          </a:p>
        </p:txBody>
      </p:sp>
    </p:spTree>
    <p:extLst>
      <p:ext uri="{BB962C8B-B14F-4D97-AF65-F5344CB8AC3E}">
        <p14:creationId xmlns:p14="http://schemas.microsoft.com/office/powerpoint/2010/main" val="36242198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9C42108-BE13-4877-8B28-418F3130666E}" type="datetimeFigureOut">
              <a:rPr lang="cs-CZ" smtClean="0"/>
              <a:t>02.11.2021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F6CE10E-213C-4823-8EFE-85B31DE573F1}" type="slidenum">
              <a:rPr lang="cs-CZ" smtClean="0"/>
              <a:t>‹#›</a:t>
            </a:fld>
            <a:endParaRPr lang="cs-CZ"/>
          </a:p>
        </p:txBody>
      </p:sp>
    </p:spTree>
    <p:extLst>
      <p:ext uri="{BB962C8B-B14F-4D97-AF65-F5344CB8AC3E}">
        <p14:creationId xmlns:p14="http://schemas.microsoft.com/office/powerpoint/2010/main" val="11052582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cs-CZ"/>
              <a:t>Kliknutím lze upravit styl.</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59C42108-BE13-4877-8B28-418F3130666E}" type="datetimeFigureOut">
              <a:rPr lang="cs-CZ" smtClean="0"/>
              <a:t>02.11.2021</a:t>
            </a:fld>
            <a:endParaRPr lang="cs-CZ"/>
          </a:p>
        </p:txBody>
      </p:sp>
      <p:sp>
        <p:nvSpPr>
          <p:cNvPr id="5" name="Footer Placeholder 4"/>
          <p:cNvSpPr>
            <a:spLocks noGrp="1"/>
          </p:cNvSpPr>
          <p:nvPr>
            <p:ph type="ftr" sz="quarter" idx="11"/>
          </p:nvPr>
        </p:nvSpPr>
        <p:spPr>
          <a:xfrm>
            <a:off x="685800" y="381000"/>
            <a:ext cx="6991492" cy="365125"/>
          </a:xfrm>
        </p:spPr>
        <p:txBody>
          <a:bodyPr/>
          <a:lstStyle/>
          <a:p>
            <a:endParaRPr lang="cs-CZ"/>
          </a:p>
        </p:txBody>
      </p:sp>
      <p:sp>
        <p:nvSpPr>
          <p:cNvPr id="6" name="Slide Number Placeholder 5"/>
          <p:cNvSpPr>
            <a:spLocks noGrp="1"/>
          </p:cNvSpPr>
          <p:nvPr>
            <p:ph type="sldNum" sz="quarter" idx="12"/>
          </p:nvPr>
        </p:nvSpPr>
        <p:spPr>
          <a:xfrm>
            <a:off x="10862452" y="381000"/>
            <a:ext cx="643748" cy="365125"/>
          </a:xfrm>
        </p:spPr>
        <p:txBody>
          <a:bodyPr/>
          <a:lstStyle/>
          <a:p>
            <a:fld id="{BF6CE10E-213C-4823-8EFE-85B31DE573F1}" type="slidenum">
              <a:rPr lang="cs-CZ" smtClean="0"/>
              <a:t>‹#›</a:t>
            </a:fld>
            <a:endParaRPr lang="cs-CZ"/>
          </a:p>
        </p:txBody>
      </p:sp>
    </p:spTree>
    <p:extLst>
      <p:ext uri="{BB962C8B-B14F-4D97-AF65-F5344CB8AC3E}">
        <p14:creationId xmlns:p14="http://schemas.microsoft.com/office/powerpoint/2010/main" val="3634477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59C42108-BE13-4877-8B28-418F3130666E}" type="datetimeFigureOut">
              <a:rPr lang="cs-CZ" smtClean="0"/>
              <a:t>02.11.2021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BF6CE10E-213C-4823-8EFE-85B31DE573F1}" type="slidenum">
              <a:rPr lang="cs-CZ" smtClean="0"/>
              <a:t>‹#›</a:t>
            </a:fld>
            <a:endParaRPr lang="cs-CZ"/>
          </a:p>
        </p:txBody>
      </p:sp>
    </p:spTree>
    <p:extLst>
      <p:ext uri="{BB962C8B-B14F-4D97-AF65-F5344CB8AC3E}">
        <p14:creationId xmlns:p14="http://schemas.microsoft.com/office/powerpoint/2010/main" val="3263521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cs-CZ"/>
              <a:t>Kliknutím lze upravit styl.</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59C42108-BE13-4877-8B28-418F3130666E}" type="datetimeFigureOut">
              <a:rPr lang="cs-CZ" smtClean="0"/>
              <a:t>02.11.2021</a:t>
            </a:fld>
            <a:endParaRPr lang="cs-CZ"/>
          </a:p>
        </p:txBody>
      </p:sp>
      <p:sp>
        <p:nvSpPr>
          <p:cNvPr id="5" name="Footer Placeholder 4"/>
          <p:cNvSpPr>
            <a:spLocks noGrp="1"/>
          </p:cNvSpPr>
          <p:nvPr>
            <p:ph type="ftr" sz="quarter" idx="11"/>
          </p:nvPr>
        </p:nvSpPr>
        <p:spPr>
          <a:xfrm>
            <a:off x="685800" y="381001"/>
            <a:ext cx="6991492" cy="364065"/>
          </a:xfrm>
        </p:spPr>
        <p:txBody>
          <a:bodyPr/>
          <a:lstStyle/>
          <a:p>
            <a:endParaRPr lang="cs-CZ"/>
          </a:p>
        </p:txBody>
      </p:sp>
      <p:sp>
        <p:nvSpPr>
          <p:cNvPr id="6" name="Slide Number Placeholder 5"/>
          <p:cNvSpPr>
            <a:spLocks noGrp="1"/>
          </p:cNvSpPr>
          <p:nvPr>
            <p:ph type="sldNum" sz="quarter" idx="12"/>
          </p:nvPr>
        </p:nvSpPr>
        <p:spPr>
          <a:xfrm>
            <a:off x="10862452" y="381000"/>
            <a:ext cx="643748" cy="365125"/>
          </a:xfrm>
        </p:spPr>
        <p:txBody>
          <a:bodyPr/>
          <a:lstStyle/>
          <a:p>
            <a:fld id="{BF6CE10E-213C-4823-8EFE-85B31DE573F1}" type="slidenum">
              <a:rPr lang="cs-CZ" smtClean="0"/>
              <a:t>‹#›</a:t>
            </a:fld>
            <a:endParaRPr lang="cs-CZ"/>
          </a:p>
        </p:txBody>
      </p:sp>
    </p:spTree>
    <p:extLst>
      <p:ext uri="{BB962C8B-B14F-4D97-AF65-F5344CB8AC3E}">
        <p14:creationId xmlns:p14="http://schemas.microsoft.com/office/powerpoint/2010/main" val="989001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59C42108-BE13-4877-8B28-418F3130666E}" type="datetimeFigureOut">
              <a:rPr lang="cs-CZ" smtClean="0"/>
              <a:t>02.11.2021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F6CE10E-213C-4823-8EFE-85B31DE573F1}" type="slidenum">
              <a:rPr lang="cs-CZ" smtClean="0"/>
              <a:t>‹#›</a:t>
            </a:fld>
            <a:endParaRPr lang="cs-CZ"/>
          </a:p>
        </p:txBody>
      </p:sp>
    </p:spTree>
    <p:extLst>
      <p:ext uri="{BB962C8B-B14F-4D97-AF65-F5344CB8AC3E}">
        <p14:creationId xmlns:p14="http://schemas.microsoft.com/office/powerpoint/2010/main" val="3642601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cs-CZ"/>
              <a:t>Kliknutím lze upravit styl.</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685800" y="3132666"/>
            <a:ext cx="5311775" cy="3086019"/>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172200" y="3132666"/>
            <a:ext cx="5334000" cy="3086019"/>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59C42108-BE13-4877-8B28-418F3130666E}" type="datetimeFigureOut">
              <a:rPr lang="cs-CZ" smtClean="0"/>
              <a:t>02.11.2021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BF6CE10E-213C-4823-8EFE-85B31DE573F1}" type="slidenum">
              <a:rPr lang="cs-CZ" smtClean="0"/>
              <a:t>‹#›</a:t>
            </a:fld>
            <a:endParaRPr lang="cs-CZ"/>
          </a:p>
        </p:txBody>
      </p:sp>
    </p:spTree>
    <p:extLst>
      <p:ext uri="{BB962C8B-B14F-4D97-AF65-F5344CB8AC3E}">
        <p14:creationId xmlns:p14="http://schemas.microsoft.com/office/powerpoint/2010/main" val="2267080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59C42108-BE13-4877-8B28-418F3130666E}" type="datetimeFigureOut">
              <a:rPr lang="cs-CZ" smtClean="0"/>
              <a:t>02.11.2021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BF6CE10E-213C-4823-8EFE-85B31DE573F1}" type="slidenum">
              <a:rPr lang="cs-CZ" smtClean="0"/>
              <a:t>‹#›</a:t>
            </a:fld>
            <a:endParaRPr lang="cs-CZ"/>
          </a:p>
        </p:txBody>
      </p:sp>
    </p:spTree>
    <p:extLst>
      <p:ext uri="{BB962C8B-B14F-4D97-AF65-F5344CB8AC3E}">
        <p14:creationId xmlns:p14="http://schemas.microsoft.com/office/powerpoint/2010/main" val="2443206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C42108-BE13-4877-8B28-418F3130666E}" type="datetimeFigureOut">
              <a:rPr lang="cs-CZ" smtClean="0"/>
              <a:t>02.11.2021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BF6CE10E-213C-4823-8EFE-85B31DE573F1}" type="slidenum">
              <a:rPr lang="cs-CZ" smtClean="0"/>
              <a:t>‹#›</a:t>
            </a:fld>
            <a:endParaRPr lang="cs-CZ"/>
          </a:p>
        </p:txBody>
      </p:sp>
    </p:spTree>
    <p:extLst>
      <p:ext uri="{BB962C8B-B14F-4D97-AF65-F5344CB8AC3E}">
        <p14:creationId xmlns:p14="http://schemas.microsoft.com/office/powerpoint/2010/main" val="2397780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cs-CZ"/>
              <a:t>Kliknutím lze upravit styl.</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59C42108-BE13-4877-8B28-418F3130666E}" type="datetimeFigureOut">
              <a:rPr lang="cs-CZ" smtClean="0"/>
              <a:t>02.11.2021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F6CE10E-213C-4823-8EFE-85B31DE573F1}" type="slidenum">
              <a:rPr lang="cs-CZ" smtClean="0"/>
              <a:t>‹#›</a:t>
            </a:fld>
            <a:endParaRPr lang="cs-CZ"/>
          </a:p>
        </p:txBody>
      </p:sp>
    </p:spTree>
    <p:extLst>
      <p:ext uri="{BB962C8B-B14F-4D97-AF65-F5344CB8AC3E}">
        <p14:creationId xmlns:p14="http://schemas.microsoft.com/office/powerpoint/2010/main" val="167538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cs-CZ"/>
              <a:t>Kliknutím lze upravit styl.</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59C42108-BE13-4877-8B28-418F3130666E}" type="datetimeFigureOut">
              <a:rPr lang="cs-CZ" smtClean="0"/>
              <a:t>02.11.2021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BF6CE10E-213C-4823-8EFE-85B31DE573F1}" type="slidenum">
              <a:rPr lang="cs-CZ" smtClean="0"/>
              <a:t>‹#›</a:t>
            </a:fld>
            <a:endParaRPr lang="cs-CZ"/>
          </a:p>
        </p:txBody>
      </p:sp>
    </p:spTree>
    <p:extLst>
      <p:ext uri="{BB962C8B-B14F-4D97-AF65-F5344CB8AC3E}">
        <p14:creationId xmlns:p14="http://schemas.microsoft.com/office/powerpoint/2010/main" val="2424370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9C42108-BE13-4877-8B28-418F3130666E}" type="datetimeFigureOut">
              <a:rPr lang="cs-CZ" smtClean="0"/>
              <a:t>02.11.2021</a:t>
            </a:fld>
            <a:endParaRPr lang="cs-CZ"/>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F6CE10E-213C-4823-8EFE-85B31DE573F1}" type="slidenum">
              <a:rPr lang="cs-CZ" smtClean="0"/>
              <a:t>‹#›</a:t>
            </a:fld>
            <a:endParaRPr lang="cs-CZ"/>
          </a:p>
        </p:txBody>
      </p:sp>
    </p:spTree>
    <p:extLst>
      <p:ext uri="{BB962C8B-B14F-4D97-AF65-F5344CB8AC3E}">
        <p14:creationId xmlns:p14="http://schemas.microsoft.com/office/powerpoint/2010/main" val="89262400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85037" y="1796728"/>
            <a:ext cx="11046723" cy="2613147"/>
          </a:xfrm>
        </p:spPr>
        <p:txBody>
          <a:bodyPr>
            <a:normAutofit/>
          </a:bodyPr>
          <a:lstStyle/>
          <a:p>
            <a:pPr algn="ctr"/>
            <a:r>
              <a:rPr lang="cs-CZ" sz="5400" dirty="0">
                <a:latin typeface="Calibri" panose="020F0502020204030204" pitchFamily="34" charset="0"/>
                <a:ea typeface="Calibri" panose="020F0502020204030204" pitchFamily="34" charset="0"/>
                <a:cs typeface="Calibri" panose="020F0502020204030204" pitchFamily="34" charset="0"/>
              </a:rPr>
              <a:t>“</a:t>
            </a:r>
            <a:r>
              <a:rPr lang="cs-CZ" sz="5400" b="1" dirty="0" err="1">
                <a:latin typeface="Calibri" panose="020F0502020204030204" pitchFamily="34" charset="0"/>
                <a:ea typeface="Calibri" panose="020F0502020204030204" pitchFamily="34" charset="0"/>
                <a:cs typeface="Calibri" panose="020F0502020204030204" pitchFamily="34" charset="0"/>
              </a:rPr>
              <a:t>Behaviour</a:t>
            </a:r>
            <a:r>
              <a:rPr lang="cs-CZ" sz="5400" b="1" dirty="0">
                <a:latin typeface="Calibri" panose="020F0502020204030204" pitchFamily="34" charset="0"/>
                <a:ea typeface="Calibri" panose="020F0502020204030204" pitchFamily="34" charset="0"/>
                <a:cs typeface="Calibri" panose="020F0502020204030204" pitchFamily="34" charset="0"/>
              </a:rPr>
              <a:t> and </a:t>
            </a:r>
            <a:r>
              <a:rPr lang="cs-CZ" sz="5400" b="1" dirty="0" err="1">
                <a:latin typeface="Calibri" panose="020F0502020204030204" pitchFamily="34" charset="0"/>
                <a:ea typeface="Calibri" panose="020F0502020204030204" pitchFamily="34" charset="0"/>
                <a:cs typeface="Calibri" panose="020F0502020204030204" pitchFamily="34" charset="0"/>
              </a:rPr>
              <a:t>conflicts</a:t>
            </a:r>
            <a:r>
              <a:rPr lang="cs-CZ" sz="5400" b="1" dirty="0">
                <a:latin typeface="Calibri" panose="020F0502020204030204" pitchFamily="34" charset="0"/>
                <a:ea typeface="Calibri" panose="020F0502020204030204" pitchFamily="34" charset="0"/>
                <a:cs typeface="Calibri" panose="020F0502020204030204" pitchFamily="34" charset="0"/>
              </a:rPr>
              <a:t> </a:t>
            </a:r>
            <a:r>
              <a:rPr lang="cs-CZ" sz="5400" b="1" dirty="0" err="1">
                <a:latin typeface="Calibri" panose="020F0502020204030204" pitchFamily="34" charset="0"/>
                <a:ea typeface="Calibri" panose="020F0502020204030204" pitchFamily="34" charset="0"/>
                <a:cs typeface="Calibri" panose="020F0502020204030204" pitchFamily="34" charset="0"/>
              </a:rPr>
              <a:t>new</a:t>
            </a:r>
            <a:r>
              <a:rPr lang="cs-CZ" sz="5400" b="1" dirty="0">
                <a:latin typeface="Calibri" panose="020F0502020204030204" pitchFamily="34" charset="0"/>
                <a:ea typeface="Calibri" panose="020F0502020204030204" pitchFamily="34" charset="0"/>
                <a:cs typeface="Calibri" panose="020F0502020204030204" pitchFamily="34" charset="0"/>
              </a:rPr>
              <a:t> </a:t>
            </a:r>
            <a:r>
              <a:rPr lang="cs-CZ" sz="5400" b="1" dirty="0" err="1">
                <a:latin typeface="Calibri" panose="020F0502020204030204" pitchFamily="34" charset="0"/>
                <a:ea typeface="Calibri" panose="020F0502020204030204" pitchFamily="34" charset="0"/>
                <a:cs typeface="Calibri" panose="020F0502020204030204" pitchFamily="34" charset="0"/>
              </a:rPr>
              <a:t>methodologies</a:t>
            </a:r>
            <a:r>
              <a:rPr lang="cs-CZ" sz="5400" b="1" dirty="0">
                <a:latin typeface="Calibri" panose="020F0502020204030204" pitchFamily="34" charset="0"/>
                <a:ea typeface="Calibri" panose="020F0502020204030204" pitchFamily="34" charset="0"/>
                <a:cs typeface="Calibri" panose="020F0502020204030204" pitchFamily="34" charset="0"/>
              </a:rPr>
              <a:t>, </a:t>
            </a:r>
            <a:r>
              <a:rPr lang="cs-CZ" sz="5400" b="1" dirty="0" err="1">
                <a:latin typeface="Calibri" panose="020F0502020204030204" pitchFamily="34" charset="0"/>
                <a:ea typeface="Calibri" panose="020F0502020204030204" pitchFamily="34" charset="0"/>
                <a:cs typeface="Calibri" panose="020F0502020204030204" pitchFamily="34" charset="0"/>
              </a:rPr>
              <a:t>motivation</a:t>
            </a:r>
            <a:r>
              <a:rPr lang="cs-CZ" sz="5400" b="1" dirty="0">
                <a:latin typeface="Calibri" panose="020F0502020204030204" pitchFamily="34" charset="0"/>
                <a:ea typeface="Calibri" panose="020F0502020204030204" pitchFamily="34" charset="0"/>
                <a:cs typeface="Calibri" panose="020F0502020204030204" pitchFamily="34" charset="0"/>
              </a:rPr>
              <a:t> </a:t>
            </a:r>
            <a:br>
              <a:rPr lang="cs-CZ" sz="5400" b="1" dirty="0">
                <a:latin typeface="Calibri" panose="020F0502020204030204" pitchFamily="34" charset="0"/>
                <a:ea typeface="Calibri" panose="020F0502020204030204" pitchFamily="34" charset="0"/>
                <a:cs typeface="Calibri" panose="020F0502020204030204" pitchFamily="34" charset="0"/>
              </a:rPr>
            </a:br>
            <a:r>
              <a:rPr lang="cs-CZ" sz="5400" b="1" dirty="0">
                <a:latin typeface="Calibri" panose="020F0502020204030204" pitchFamily="34" charset="0"/>
                <a:ea typeface="Calibri" panose="020F0502020204030204" pitchFamily="34" charset="0"/>
                <a:cs typeface="Calibri" panose="020F0502020204030204" pitchFamily="34" charset="0"/>
              </a:rPr>
              <a:t>and </a:t>
            </a:r>
            <a:r>
              <a:rPr lang="cs-CZ" sz="5400" b="1" dirty="0" err="1">
                <a:latin typeface="Calibri" panose="020F0502020204030204" pitchFamily="34" charset="0"/>
                <a:ea typeface="Calibri" panose="020F0502020204030204" pitchFamily="34" charset="0"/>
                <a:cs typeface="Calibri" panose="020F0502020204030204" pitchFamily="34" charset="0"/>
              </a:rPr>
              <a:t>cooperation</a:t>
            </a:r>
            <a:r>
              <a:rPr lang="cs-CZ" sz="5400" b="1" dirty="0">
                <a:latin typeface="Calibri" panose="020F0502020204030204" pitchFamily="34" charset="0"/>
                <a:ea typeface="Calibri" panose="020F0502020204030204" pitchFamily="34" charset="0"/>
                <a:cs typeface="Calibri" panose="020F0502020204030204" pitchFamily="34" charset="0"/>
              </a:rPr>
              <a:t> </a:t>
            </a:r>
            <a:r>
              <a:rPr lang="cs-CZ" sz="5400" b="1" dirty="0" err="1">
                <a:latin typeface="Calibri" panose="020F0502020204030204" pitchFamily="34" charset="0"/>
                <a:ea typeface="Calibri" panose="020F0502020204030204" pitchFamily="34" charset="0"/>
                <a:cs typeface="Calibri" panose="020F0502020204030204" pitchFamily="34" charset="0"/>
              </a:rPr>
              <a:t>strategies</a:t>
            </a:r>
            <a:r>
              <a:rPr lang="cs-CZ" sz="5400" dirty="0">
                <a:latin typeface="Calibri" panose="020F0502020204030204" pitchFamily="34" charset="0"/>
                <a:ea typeface="Calibri" panose="020F0502020204030204" pitchFamily="34" charset="0"/>
                <a:cs typeface="Calibri" panose="020F0502020204030204" pitchFamily="34" charset="0"/>
              </a:rPr>
              <a:t>”</a:t>
            </a:r>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9209" y="312920"/>
            <a:ext cx="4601331" cy="1089361"/>
          </a:xfrm>
          <a:prstGeom prst="rect">
            <a:avLst/>
          </a:prstGeom>
        </p:spPr>
      </p:pic>
      <p:sp>
        <p:nvSpPr>
          <p:cNvPr id="3" name="TextovéPole 2">
            <a:extLst>
              <a:ext uri="{FF2B5EF4-FFF2-40B4-BE49-F238E27FC236}">
                <a16:creationId xmlns:a16="http://schemas.microsoft.com/office/drawing/2014/main" id="{A5CC38C1-9AA1-4710-83DE-AF0AF56CE654}"/>
              </a:ext>
            </a:extLst>
          </p:cNvPr>
          <p:cNvSpPr txBox="1"/>
          <p:nvPr/>
        </p:nvSpPr>
        <p:spPr>
          <a:xfrm>
            <a:off x="1805049" y="4683008"/>
            <a:ext cx="7885216" cy="523220"/>
          </a:xfrm>
          <a:prstGeom prst="rect">
            <a:avLst/>
          </a:prstGeom>
          <a:noFill/>
        </p:spPr>
        <p:txBody>
          <a:bodyPr wrap="square" rtlCol="0">
            <a:spAutoFit/>
          </a:bodyPr>
          <a:lstStyle/>
          <a:p>
            <a:r>
              <a:rPr lang="cs-CZ" sz="2800" b="1" dirty="0">
                <a:latin typeface="Calibri" panose="020F0502020204030204" pitchFamily="34" charset="0"/>
                <a:cs typeface="Calibri" panose="020F0502020204030204" pitchFamily="34" charset="0"/>
              </a:rPr>
              <a:t>Účastník: Mgr. Kateřina Dvořáková, MBA</a:t>
            </a:r>
          </a:p>
        </p:txBody>
      </p:sp>
    </p:spTree>
    <p:extLst>
      <p:ext uri="{BB962C8B-B14F-4D97-AF65-F5344CB8AC3E}">
        <p14:creationId xmlns:p14="http://schemas.microsoft.com/office/powerpoint/2010/main" val="1181452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D0BF99-A3E4-4EBA-BD26-8E31A2A54AEE}"/>
              </a:ext>
            </a:extLst>
          </p:cNvPr>
          <p:cNvSpPr>
            <a:spLocks noGrp="1"/>
          </p:cNvSpPr>
          <p:nvPr>
            <p:ph type="ctrTitle"/>
          </p:nvPr>
        </p:nvSpPr>
        <p:spPr>
          <a:xfrm>
            <a:off x="1541930" y="1822450"/>
            <a:ext cx="9144000" cy="2387600"/>
          </a:xfrm>
        </p:spPr>
        <p:txBody>
          <a:bodyPr>
            <a:normAutofit fontScale="90000"/>
          </a:bodyPr>
          <a:lstStyle/>
          <a:p>
            <a:pPr algn="ctr"/>
            <a:r>
              <a:rPr lang="cs-CZ" b="1" i="0" dirty="0">
                <a:effectLst/>
                <a:latin typeface="Calibri" panose="020F0502020204030204" pitchFamily="34" charset="0"/>
                <a:cs typeface="Calibri" panose="020F0502020204030204" pitchFamily="34" charset="0"/>
              </a:rPr>
              <a:t>Devět zásad, </a:t>
            </a:r>
            <a:br>
              <a:rPr lang="cs-CZ" b="1" i="0" dirty="0">
                <a:effectLst/>
                <a:latin typeface="Calibri" panose="020F0502020204030204" pitchFamily="34" charset="0"/>
                <a:cs typeface="Calibri" panose="020F0502020204030204" pitchFamily="34" charset="0"/>
              </a:rPr>
            </a:br>
            <a:r>
              <a:rPr lang="cs-CZ" b="1" i="0" dirty="0">
                <a:effectLst/>
                <a:latin typeface="Calibri" panose="020F0502020204030204" pitchFamily="34" charset="0"/>
                <a:cs typeface="Calibri" panose="020F0502020204030204" pitchFamily="34" charset="0"/>
              </a:rPr>
              <a:t>jak řešit vzniklé konflikty</a:t>
            </a:r>
            <a:endParaRPr lang="cs-CZ" dirty="0"/>
          </a:p>
        </p:txBody>
      </p:sp>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9209" y="312920"/>
            <a:ext cx="4601331" cy="1089361"/>
          </a:xfrm>
          <a:prstGeom prst="rect">
            <a:avLst/>
          </a:prstGeom>
        </p:spPr>
      </p:pic>
    </p:spTree>
    <p:extLst>
      <p:ext uri="{BB962C8B-B14F-4D97-AF65-F5344CB8AC3E}">
        <p14:creationId xmlns:p14="http://schemas.microsoft.com/office/powerpoint/2010/main" val="1926565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609D2B79-F6AA-4E94-AD5A-E96A6BEE2FC9}"/>
              </a:ext>
            </a:extLst>
          </p:cNvPr>
          <p:cNvSpPr txBox="1"/>
          <p:nvPr/>
        </p:nvSpPr>
        <p:spPr>
          <a:xfrm>
            <a:off x="582707" y="1724032"/>
            <a:ext cx="10999694" cy="4708981"/>
          </a:xfrm>
          <a:prstGeom prst="rect">
            <a:avLst/>
          </a:prstGeom>
          <a:noFill/>
        </p:spPr>
        <p:txBody>
          <a:bodyPr wrap="square" rtlCol="0">
            <a:spAutoFit/>
          </a:bodyPr>
          <a:lstStyle/>
          <a:p>
            <a:pPr algn="l" fontAlgn="base"/>
            <a:r>
              <a:rPr lang="cs-CZ" sz="2000" b="1" i="0" dirty="0">
                <a:effectLst/>
                <a:latin typeface="Calibri" panose="020F0502020204030204" pitchFamily="34" charset="0"/>
                <a:cs typeface="Calibri" panose="020F0502020204030204" pitchFamily="34" charset="0"/>
              </a:rPr>
              <a:t>1. </a:t>
            </a:r>
            <a:r>
              <a:rPr lang="cs-CZ" sz="2000" b="1" dirty="0">
                <a:latin typeface="Calibri" panose="020F0502020204030204" pitchFamily="34" charset="0"/>
                <a:cs typeface="Calibri" panose="020F0502020204030204" pitchFamily="34" charset="0"/>
              </a:rPr>
              <a:t>Schopnost vidět k</a:t>
            </a:r>
            <a:r>
              <a:rPr lang="cs-CZ" sz="2000" b="1" i="0" dirty="0">
                <a:effectLst/>
                <a:latin typeface="Calibri" panose="020F0502020204030204" pitchFamily="34" charset="0"/>
                <a:cs typeface="Calibri" panose="020F0502020204030204" pitchFamily="34" charset="0"/>
              </a:rPr>
              <a:t>onflikt z jiného pohledu</a:t>
            </a:r>
          </a:p>
          <a:p>
            <a:pPr algn="l" fontAlgn="base"/>
            <a:r>
              <a:rPr lang="cs-CZ" sz="2000" b="0" i="0" dirty="0">
                <a:effectLst/>
                <a:latin typeface="Calibri" panose="020F0502020204030204" pitchFamily="34" charset="0"/>
                <a:cs typeface="Calibri" panose="020F0502020204030204" pitchFamily="34" charset="0"/>
              </a:rPr>
              <a:t>Aby mohl konflikt skončit smírem, je </a:t>
            </a:r>
            <a:r>
              <a:rPr lang="cs-CZ" sz="2000" b="0" i="0" dirty="0">
                <a:effectLst/>
                <a:highlight>
                  <a:srgbClr val="FFFF00"/>
                </a:highlight>
                <a:latin typeface="Calibri" panose="020F0502020204030204" pitchFamily="34" charset="0"/>
                <a:cs typeface="Calibri" panose="020F0502020204030204" pitchFamily="34" charset="0"/>
              </a:rPr>
              <a:t>nutné od sváru poodstoupit</a:t>
            </a:r>
            <a:r>
              <a:rPr lang="cs-CZ" sz="2000" b="0" i="0" dirty="0">
                <a:effectLst/>
                <a:latin typeface="Calibri" panose="020F0502020204030204" pitchFamily="34" charset="0"/>
                <a:cs typeface="Calibri" panose="020F0502020204030204" pitchFamily="34" charset="0"/>
              </a:rPr>
              <a:t>. Náš postoj vůči druhé osobě nesmí být založen na hněvu. Abychom toho dosáhli, je nutné </a:t>
            </a:r>
            <a:r>
              <a:rPr lang="cs-CZ" sz="2000" b="0" i="0" dirty="0">
                <a:effectLst/>
                <a:highlight>
                  <a:srgbClr val="FFFF00"/>
                </a:highlight>
                <a:latin typeface="Calibri" panose="020F0502020204030204" pitchFamily="34" charset="0"/>
                <a:cs typeface="Calibri" panose="020F0502020204030204" pitchFamily="34" charset="0"/>
              </a:rPr>
              <a:t>být smířen se sebou samým</a:t>
            </a:r>
            <a:r>
              <a:rPr lang="cs-CZ" sz="2000" b="0" i="0" dirty="0">
                <a:effectLst/>
                <a:latin typeface="Calibri" panose="020F0502020204030204" pitchFamily="34" charset="0"/>
                <a:cs typeface="Calibri" panose="020F0502020204030204" pitchFamily="34" charset="0"/>
              </a:rPr>
              <a:t>. Osobní problémy, které neustále ignorujeme, mají tendenci se v konfliktních situacích výrazně projevovat.</a:t>
            </a:r>
          </a:p>
          <a:p>
            <a:pPr fontAlgn="base"/>
            <a:r>
              <a:rPr lang="cs-CZ" sz="2000" b="0" i="0" dirty="0">
                <a:effectLst/>
                <a:latin typeface="Calibri" panose="020F0502020204030204" pitchFamily="34" charset="0"/>
                <a:cs typeface="Calibri" panose="020F0502020204030204" pitchFamily="34" charset="0"/>
              </a:rPr>
              <a:t>Náš </a:t>
            </a:r>
            <a:r>
              <a:rPr lang="cs-CZ" sz="2000" b="0" i="0" dirty="0">
                <a:effectLst/>
                <a:highlight>
                  <a:srgbClr val="FFFF00"/>
                </a:highlight>
                <a:latin typeface="Calibri" panose="020F0502020204030204" pitchFamily="34" charset="0"/>
                <a:cs typeface="Calibri" panose="020F0502020204030204" pitchFamily="34" charset="0"/>
              </a:rPr>
              <a:t>přístup ke konfliktu </a:t>
            </a:r>
            <a:r>
              <a:rPr lang="cs-CZ" sz="2000" b="0" i="0" dirty="0">
                <a:effectLst/>
                <a:latin typeface="Calibri" panose="020F0502020204030204" pitchFamily="34" charset="0"/>
                <a:cs typeface="Calibri" panose="020F0502020204030204" pitchFamily="34" charset="0"/>
              </a:rPr>
              <a:t>by proto měl být </a:t>
            </a:r>
            <a:r>
              <a:rPr lang="cs-CZ" sz="2000" b="0" i="0" dirty="0">
                <a:effectLst/>
                <a:highlight>
                  <a:srgbClr val="FFFF00"/>
                </a:highlight>
                <a:latin typeface="Calibri" panose="020F0502020204030204" pitchFamily="34" charset="0"/>
                <a:cs typeface="Calibri" panose="020F0502020204030204" pitchFamily="34" charset="0"/>
              </a:rPr>
              <a:t>veden s nadhledem</a:t>
            </a:r>
            <a:r>
              <a:rPr lang="cs-CZ" sz="2000" dirty="0">
                <a:highlight>
                  <a:srgbClr val="FFFF00"/>
                </a:highlight>
                <a:latin typeface="Calibri" panose="020F0502020204030204" pitchFamily="34" charset="0"/>
                <a:cs typeface="Calibri" panose="020F0502020204030204" pitchFamily="34" charset="0"/>
              </a:rPr>
              <a:t> a </a:t>
            </a:r>
            <a:r>
              <a:rPr lang="cs-CZ" sz="2000" b="0" i="0" dirty="0">
                <a:effectLst/>
                <a:highlight>
                  <a:srgbClr val="FFFF00"/>
                </a:highlight>
                <a:latin typeface="Calibri" panose="020F0502020204030204" pitchFamily="34" charset="0"/>
                <a:cs typeface="Calibri" panose="020F0502020204030204" pitchFamily="34" charset="0"/>
              </a:rPr>
              <a:t>empatií</a:t>
            </a:r>
            <a:r>
              <a:rPr lang="cs-CZ" sz="2000" b="0" i="0" dirty="0">
                <a:effectLst/>
                <a:latin typeface="Calibri" panose="020F0502020204030204" pitchFamily="34" charset="0"/>
                <a:cs typeface="Calibri" panose="020F0502020204030204" pitchFamily="34" charset="0"/>
              </a:rPr>
              <a:t>, protože je mnohem výše než naše vědomí našeho těla, tedy osobnost, ega chcete-li. Stále jsme součástí těla, ve kterém by měla vládnout co největší jednota mezi tělem a duší. Naším hlavním cílem by proto měla být snaha být v</a:t>
            </a:r>
            <a:r>
              <a:rPr lang="cs-CZ" dirty="0"/>
              <a:t> </a:t>
            </a:r>
            <a:r>
              <a:rPr lang="cs-CZ" sz="2000" b="0" i="0" dirty="0">
                <a:effectLst/>
                <a:latin typeface="Calibri" panose="020F0502020204030204" pitchFamily="34" charset="0"/>
                <a:cs typeface="Calibri" panose="020F0502020204030204" pitchFamily="34" charset="0"/>
              </a:rPr>
              <a:t>souladu se svým vyšším já a pomáhat lidem, se kterými přijdeme do kontaktu.</a:t>
            </a:r>
          </a:p>
          <a:p>
            <a:pPr algn="l" fontAlgn="base"/>
            <a:endParaRPr lang="cs-CZ" sz="2000" b="0" i="0" dirty="0">
              <a:effectLst/>
              <a:latin typeface="Calibri" panose="020F0502020204030204" pitchFamily="34" charset="0"/>
              <a:cs typeface="Calibri" panose="020F0502020204030204" pitchFamily="34" charset="0"/>
            </a:endParaRPr>
          </a:p>
          <a:p>
            <a:pPr fontAlgn="base"/>
            <a:r>
              <a:rPr lang="cs-CZ" sz="2000" b="1" dirty="0">
                <a:latin typeface="Calibri" panose="020F0502020204030204" pitchFamily="34" charset="0"/>
                <a:cs typeface="Calibri" panose="020F0502020204030204" pitchFamily="34" charset="0"/>
              </a:rPr>
              <a:t>2. Meditace</a:t>
            </a:r>
          </a:p>
          <a:p>
            <a:pPr fontAlgn="base"/>
            <a:r>
              <a:rPr lang="cs-CZ" sz="2000" dirty="0">
                <a:latin typeface="Calibri" panose="020F0502020204030204" pitchFamily="34" charset="0"/>
                <a:cs typeface="Calibri" panose="020F0502020204030204" pitchFamily="34" charset="0"/>
              </a:rPr>
              <a:t>Stanovte si datum, kdy se obě strany společně sejdou, aby konflikt vyřešili. Požádejte je, aby před schůzkou meditovali. Povzbuďte je, aby požádali své vyšší já, které jim ukáže, jakou roli v tomto konfliktu hrají a umožní jim pochopit postoj těch, kteří se nacházejí na opačné straně konfliktu.</a:t>
            </a:r>
          </a:p>
          <a:p>
            <a:pPr fontAlgn="base"/>
            <a:r>
              <a:rPr lang="cs-CZ" sz="2000" dirty="0">
                <a:latin typeface="Calibri" panose="020F0502020204030204" pitchFamily="34" charset="0"/>
                <a:cs typeface="Calibri" panose="020F0502020204030204" pitchFamily="34" charset="0"/>
              </a:rPr>
              <a:t>Jakmile se sejdete, snažte se být v klidu, než začnete problémy řešit. Pokud by krev začala vřít, požádejte o přestávku na krátkou meditaci.</a:t>
            </a:r>
            <a:r>
              <a:rPr lang="cs-CZ" sz="2000" b="0" i="0" dirty="0">
                <a:effectLst/>
                <a:latin typeface="Calibri" panose="020F0502020204030204" pitchFamily="34" charset="0"/>
                <a:cs typeface="Calibri" panose="020F0502020204030204" pitchFamily="34" charset="0"/>
              </a:rPr>
              <a:t> </a:t>
            </a:r>
            <a:endParaRPr lang="cs-CZ" sz="2000" dirty="0">
              <a:latin typeface="Calibri" panose="020F0502020204030204" pitchFamily="34" charset="0"/>
              <a:cs typeface="Calibri" panose="020F0502020204030204" pitchFamily="34" charset="0"/>
            </a:endParaRPr>
          </a:p>
        </p:txBody>
      </p:sp>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9209" y="312920"/>
            <a:ext cx="4601331" cy="1089361"/>
          </a:xfrm>
          <a:prstGeom prst="rect">
            <a:avLst/>
          </a:prstGeom>
        </p:spPr>
      </p:pic>
    </p:spTree>
    <p:extLst>
      <p:ext uri="{BB962C8B-B14F-4D97-AF65-F5344CB8AC3E}">
        <p14:creationId xmlns:p14="http://schemas.microsoft.com/office/powerpoint/2010/main" val="3538278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1EA268C8-1F2A-4F62-A617-6F3E9429F366}"/>
              </a:ext>
            </a:extLst>
          </p:cNvPr>
          <p:cNvSpPr txBox="1"/>
          <p:nvPr/>
        </p:nvSpPr>
        <p:spPr>
          <a:xfrm>
            <a:off x="408454" y="1568039"/>
            <a:ext cx="11362205" cy="2862322"/>
          </a:xfrm>
          <a:prstGeom prst="rect">
            <a:avLst/>
          </a:prstGeom>
          <a:noFill/>
        </p:spPr>
        <p:txBody>
          <a:bodyPr wrap="square" rtlCol="0">
            <a:spAutoFit/>
          </a:bodyPr>
          <a:lstStyle/>
          <a:p>
            <a:pPr algn="l" fontAlgn="base"/>
            <a:r>
              <a:rPr lang="cs-CZ" sz="2000" b="1" dirty="0">
                <a:latin typeface="Calibri" panose="020F0502020204030204" pitchFamily="34" charset="0"/>
                <a:cs typeface="Calibri" panose="020F0502020204030204" pitchFamily="34" charset="0"/>
              </a:rPr>
              <a:t>3. </a:t>
            </a:r>
            <a:r>
              <a:rPr lang="cs-CZ" sz="2000" b="1" i="0" dirty="0">
                <a:effectLst/>
                <a:latin typeface="Calibri" panose="020F0502020204030204" pitchFamily="34" charset="0"/>
                <a:cs typeface="Calibri" panose="020F0502020204030204" pitchFamily="34" charset="0"/>
              </a:rPr>
              <a:t>Omezte prudkost, jak jen to je možné</a:t>
            </a:r>
          </a:p>
          <a:p>
            <a:pPr algn="l" fontAlgn="base"/>
            <a:r>
              <a:rPr lang="cs-CZ" sz="2000" b="0" i="0" dirty="0">
                <a:effectLst/>
                <a:latin typeface="Calibri" panose="020F0502020204030204" pitchFamily="34" charset="0"/>
                <a:cs typeface="Calibri" panose="020F0502020204030204" pitchFamily="34" charset="0"/>
              </a:rPr>
              <a:t>Jakmile pocítíte napětí, sedněte si s lidmi, kterých se to týká, a </a:t>
            </a:r>
            <a:r>
              <a:rPr lang="cs-CZ" sz="2000" b="0" i="0" dirty="0">
                <a:effectLst/>
                <a:highlight>
                  <a:srgbClr val="FFFF00"/>
                </a:highlight>
                <a:latin typeface="Calibri" panose="020F0502020204030204" pitchFamily="34" charset="0"/>
                <a:cs typeface="Calibri" panose="020F0502020204030204" pitchFamily="34" charset="0"/>
              </a:rPr>
              <a:t>pokuste se situaci vyřešit</a:t>
            </a:r>
            <a:r>
              <a:rPr lang="cs-CZ" sz="2000" b="0" i="0" dirty="0">
                <a:effectLst/>
                <a:latin typeface="Calibri" panose="020F0502020204030204" pitchFamily="34" charset="0"/>
                <a:cs typeface="Calibri" panose="020F0502020204030204" pitchFamily="34" charset="0"/>
              </a:rPr>
              <a:t>. Čím dříve situaci vyřešíte, tím lépe. Čím déle se budete případnému konfliktu vyhýbat, tím hůř se pak řeší.</a:t>
            </a:r>
          </a:p>
          <a:p>
            <a:pPr algn="l" fontAlgn="base"/>
            <a:r>
              <a:rPr lang="cs-CZ" sz="2000" b="0" i="0" dirty="0">
                <a:effectLst/>
                <a:latin typeface="Calibri" panose="020F0502020204030204" pitchFamily="34" charset="0"/>
                <a:cs typeface="Calibri" panose="020F0502020204030204" pitchFamily="34" charset="0"/>
              </a:rPr>
              <a:t>Jestliže se křivdy hromadí, znamená to, že nakonec budete muset řešit problémů daleko více.</a:t>
            </a:r>
          </a:p>
          <a:p>
            <a:pPr algn="l" fontAlgn="base"/>
            <a:endParaRPr lang="cs-CZ" sz="2000" dirty="0">
              <a:latin typeface="Calibri" panose="020F0502020204030204" pitchFamily="34" charset="0"/>
              <a:cs typeface="Calibri" panose="020F0502020204030204" pitchFamily="34" charset="0"/>
            </a:endParaRPr>
          </a:p>
          <a:p>
            <a:pPr algn="l" fontAlgn="base"/>
            <a:r>
              <a:rPr lang="cs-CZ" sz="2000" b="1" i="0" dirty="0">
                <a:effectLst/>
                <a:latin typeface="Calibri" panose="020F0502020204030204" pitchFamily="34" charset="0"/>
                <a:cs typeface="Calibri" panose="020F0502020204030204" pitchFamily="34" charset="0"/>
              </a:rPr>
              <a:t>4. Snažte se přijít na důležité a užitečné informace o konfliktu</a:t>
            </a:r>
          </a:p>
          <a:p>
            <a:pPr algn="l" fontAlgn="base"/>
            <a:r>
              <a:rPr lang="cs-CZ" sz="2000" b="0" i="0" dirty="0">
                <a:effectLst/>
                <a:latin typeface="Calibri" panose="020F0502020204030204" pitchFamily="34" charset="0"/>
                <a:cs typeface="Calibri" panose="020F0502020204030204" pitchFamily="34" charset="0"/>
              </a:rPr>
              <a:t>Pokládejte nesnadné otázky všem stranám, kterých se konflikt týká. Důkladně prozkoumejte veškerá tvrzení.</a:t>
            </a:r>
          </a:p>
          <a:p>
            <a:pPr algn="l" fontAlgn="base"/>
            <a:r>
              <a:rPr lang="cs-CZ" sz="2000" b="0" i="0" dirty="0">
                <a:effectLst/>
                <a:latin typeface="Calibri" panose="020F0502020204030204" pitchFamily="34" charset="0"/>
                <a:cs typeface="Calibri" panose="020F0502020204030204" pitchFamily="34" charset="0"/>
              </a:rPr>
              <a:t>Každá mince má dvě strany. Snažte se přijít na společnou definici problému. Do té doby nelze konflikt úspěšně vyřešit.</a:t>
            </a:r>
            <a:endParaRPr lang="cs-CZ" sz="2000" dirty="0">
              <a:latin typeface="Calibri" panose="020F0502020204030204" pitchFamily="34" charset="0"/>
              <a:cs typeface="Calibri" panose="020F0502020204030204" pitchFamily="34" charset="0"/>
            </a:endParaRPr>
          </a:p>
        </p:txBody>
      </p:sp>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9209" y="312920"/>
            <a:ext cx="4601331" cy="1089361"/>
          </a:xfrm>
          <a:prstGeom prst="rect">
            <a:avLst/>
          </a:prstGeom>
        </p:spPr>
      </p:pic>
    </p:spTree>
    <p:extLst>
      <p:ext uri="{BB962C8B-B14F-4D97-AF65-F5344CB8AC3E}">
        <p14:creationId xmlns:p14="http://schemas.microsoft.com/office/powerpoint/2010/main" val="1854271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58DC9AA7-90A1-4AE8-B95F-DAE42250B955}"/>
              </a:ext>
            </a:extLst>
          </p:cNvPr>
          <p:cNvSpPr txBox="1"/>
          <p:nvPr/>
        </p:nvSpPr>
        <p:spPr>
          <a:xfrm>
            <a:off x="328892" y="1637180"/>
            <a:ext cx="11334190" cy="5016758"/>
          </a:xfrm>
          <a:prstGeom prst="rect">
            <a:avLst/>
          </a:prstGeom>
          <a:noFill/>
        </p:spPr>
        <p:txBody>
          <a:bodyPr wrap="square" rtlCol="0">
            <a:spAutoFit/>
          </a:bodyPr>
          <a:lstStyle/>
          <a:p>
            <a:pPr algn="l" fontAlgn="base"/>
            <a:r>
              <a:rPr lang="cs-CZ" sz="2000" b="1" i="0" dirty="0">
                <a:effectLst/>
                <a:latin typeface="Calibri" panose="020F0502020204030204" pitchFamily="34" charset="0"/>
                <a:cs typeface="Calibri" panose="020F0502020204030204" pitchFamily="34" charset="0"/>
              </a:rPr>
              <a:t>5. Snažte se, aby se všichni soustředili na řešení problému</a:t>
            </a:r>
          </a:p>
          <a:p>
            <a:pPr algn="l" fontAlgn="base"/>
            <a:r>
              <a:rPr lang="cs-CZ" sz="2000" b="0" i="0" dirty="0">
                <a:effectLst/>
                <a:latin typeface="Calibri" panose="020F0502020204030204" pitchFamily="34" charset="0"/>
                <a:cs typeface="Calibri" panose="020F0502020204030204" pitchFamily="34" charset="0"/>
              </a:rPr>
              <a:t>Jakmile jsou všichni přítomni, ujistěte se, že se soustředí na daný konflikt. Dohodněte se na hlavních pravidlech. Zde jsou čtyři pravidla, která vám mohou pomoci:</a:t>
            </a:r>
          </a:p>
          <a:p>
            <a:pPr algn="l" fontAlgn="base">
              <a:buFont typeface="Arial" panose="020B0604020202020204" pitchFamily="34" charset="0"/>
              <a:buChar char="•"/>
            </a:pPr>
            <a:r>
              <a:rPr lang="cs-CZ" sz="2000" b="0" i="0" dirty="0">
                <a:effectLst/>
                <a:latin typeface="Calibri" panose="020F0502020204030204" pitchFamily="34" charset="0"/>
                <a:cs typeface="Calibri" panose="020F0502020204030204" pitchFamily="34" charset="0"/>
              </a:rPr>
              <a:t>  Povolte lidem vyjádřit nesouhlas.</a:t>
            </a:r>
          </a:p>
          <a:p>
            <a:pPr algn="l" fontAlgn="base">
              <a:buFont typeface="Arial" panose="020B0604020202020204" pitchFamily="34" charset="0"/>
              <a:buChar char="•"/>
            </a:pPr>
            <a:r>
              <a:rPr lang="cs-CZ" sz="2000" b="0" i="0" dirty="0">
                <a:effectLst/>
                <a:latin typeface="Calibri" panose="020F0502020204030204" pitchFamily="34" charset="0"/>
                <a:cs typeface="Calibri" panose="020F0502020204030204" pitchFamily="34" charset="0"/>
              </a:rPr>
              <a:t>  Umožněte lidem, aby jasně vyjádřili svůj postoj. Nepřerušujte je.</a:t>
            </a:r>
          </a:p>
          <a:p>
            <a:pPr algn="l" fontAlgn="base">
              <a:buFont typeface="Arial" panose="020B0604020202020204" pitchFamily="34" charset="0"/>
              <a:buChar char="•"/>
            </a:pPr>
            <a:r>
              <a:rPr lang="cs-CZ" sz="2000" b="0" i="0" dirty="0">
                <a:effectLst/>
                <a:latin typeface="Calibri" panose="020F0502020204030204" pitchFamily="34" charset="0"/>
                <a:cs typeface="Calibri" panose="020F0502020204030204" pitchFamily="34" charset="0"/>
              </a:rPr>
              <a:t>  Ochraňte lidi před zbytečným ublížením. Nedovolte osobní útoky.</a:t>
            </a:r>
          </a:p>
          <a:p>
            <a:pPr algn="l" fontAlgn="base"/>
            <a:r>
              <a:rPr lang="cs-CZ" sz="2000" b="0" i="0" dirty="0">
                <a:effectLst/>
                <a:latin typeface="Calibri" panose="020F0502020204030204" pitchFamily="34" charset="0"/>
                <a:cs typeface="Calibri" panose="020F0502020204030204" pitchFamily="34" charset="0"/>
              </a:rPr>
              <a:t>Debata musí být na úrovni, a to i v případě vypjatých emocí. Pomozte lidem porozumět, jak vyjádřit své pocity.</a:t>
            </a:r>
          </a:p>
          <a:p>
            <a:pPr algn="l" fontAlgn="base"/>
            <a:endParaRPr lang="cs-CZ" sz="2000" b="0" i="0" dirty="0">
              <a:effectLst/>
              <a:latin typeface="Calibri" panose="020F0502020204030204" pitchFamily="34" charset="0"/>
              <a:cs typeface="Calibri" panose="020F0502020204030204" pitchFamily="34" charset="0"/>
            </a:endParaRPr>
          </a:p>
          <a:p>
            <a:pPr algn="l" fontAlgn="base"/>
            <a:r>
              <a:rPr lang="cs-CZ" sz="2000" b="1" i="0" dirty="0">
                <a:effectLst/>
                <a:latin typeface="Calibri" panose="020F0502020204030204" pitchFamily="34" charset="0"/>
                <a:cs typeface="Calibri" panose="020F0502020204030204" pitchFamily="34" charset="0"/>
              </a:rPr>
              <a:t>6. Navrhněte možnosti, jakými se lidé z konfliktu mohou dostat</a:t>
            </a:r>
          </a:p>
          <a:p>
            <a:pPr algn="l" fontAlgn="base"/>
            <a:r>
              <a:rPr lang="cs-CZ" sz="2000" b="0" i="0" dirty="0">
                <a:effectLst/>
                <a:latin typeface="Calibri" panose="020F0502020204030204" pitchFamily="34" charset="0"/>
                <a:cs typeface="Calibri" panose="020F0502020204030204" pitchFamily="34" charset="0"/>
              </a:rPr>
              <a:t>Čím hlubší je konflikt, tím méně cest z něj vede. Konflikty mají tendenci rychle se stupňovat, a to zejména v oblasti emocí. Stačí okamžik a do konfliktu se zapojí nejen naše ega, ale i náš vlastní instinkt pro přežití. Čím intenzivnější jsou citové reakce, tím více se soustředíme pouze na myšlenku, že musíme vyhrát za každou cenu. Pokud si nedáme pozor, začneme si myslet, že jediná možnost, jak konflikt ukončit, je prosadit si za každou cenu svou. Je tedy nutné navrhnout různé možnosti, abyste pomohli ostatním najít cestu k řešení.</a:t>
            </a:r>
            <a:endParaRPr lang="cs-CZ" sz="2000" dirty="0">
              <a:latin typeface="Calibri" panose="020F0502020204030204" pitchFamily="34" charset="0"/>
              <a:cs typeface="Calibri" panose="020F0502020204030204" pitchFamily="34" charset="0"/>
            </a:endParaRPr>
          </a:p>
        </p:txBody>
      </p:sp>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9209" y="312920"/>
            <a:ext cx="4601331" cy="1089361"/>
          </a:xfrm>
          <a:prstGeom prst="rect">
            <a:avLst/>
          </a:prstGeom>
        </p:spPr>
      </p:pic>
    </p:spTree>
    <p:extLst>
      <p:ext uri="{BB962C8B-B14F-4D97-AF65-F5344CB8AC3E}">
        <p14:creationId xmlns:p14="http://schemas.microsoft.com/office/powerpoint/2010/main" val="1185336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340B1759-C74A-4B0F-A078-F97BBE0E4027}"/>
              </a:ext>
            </a:extLst>
          </p:cNvPr>
          <p:cNvSpPr txBox="1"/>
          <p:nvPr/>
        </p:nvSpPr>
        <p:spPr>
          <a:xfrm>
            <a:off x="377078" y="1571632"/>
            <a:ext cx="11363325" cy="4708981"/>
          </a:xfrm>
          <a:prstGeom prst="rect">
            <a:avLst/>
          </a:prstGeom>
          <a:noFill/>
        </p:spPr>
        <p:txBody>
          <a:bodyPr wrap="square" rtlCol="0">
            <a:spAutoFit/>
          </a:bodyPr>
          <a:lstStyle/>
          <a:p>
            <a:pPr algn="l" fontAlgn="base"/>
            <a:r>
              <a:rPr lang="cs-CZ" sz="2000" b="1" i="0" dirty="0">
                <a:effectLst/>
                <a:latin typeface="Calibri" panose="020F0502020204030204" pitchFamily="34" charset="0"/>
                <a:cs typeface="Calibri" panose="020F0502020204030204" pitchFamily="34" charset="0"/>
              </a:rPr>
              <a:t>7. Přiznejte chybu</a:t>
            </a:r>
          </a:p>
          <a:p>
            <a:pPr algn="l" fontAlgn="base"/>
            <a:r>
              <a:rPr lang="cs-CZ" sz="2000" b="0" i="0" dirty="0">
                <a:effectLst/>
                <a:latin typeface="Calibri" panose="020F0502020204030204" pitchFamily="34" charset="0"/>
                <a:cs typeface="Calibri" panose="020F0502020204030204" pitchFamily="34" charset="0"/>
              </a:rPr>
              <a:t>Pokud jste se mýlili, přiznejte to a požádejte o odpuštění. Snaha skrýt svou chybu pouze vytvoří větší problém a způsobí, že vám lidé přestanou důvěřovat. Přestože je pro nás všechny těžké přiznat, že jsme zhřešili nebo se mýlili, upřímné přiznání nám přinese větší respekt než sobecká snaha zachovat si naši nedotknutelnost.</a:t>
            </a:r>
          </a:p>
          <a:p>
            <a:pPr algn="l" fontAlgn="base"/>
            <a:endParaRPr lang="cs-CZ" sz="2000" b="0" i="0" dirty="0">
              <a:effectLst/>
              <a:latin typeface="Calibri" panose="020F0502020204030204" pitchFamily="34" charset="0"/>
              <a:cs typeface="Calibri" panose="020F0502020204030204" pitchFamily="34" charset="0"/>
            </a:endParaRPr>
          </a:p>
          <a:p>
            <a:pPr algn="l" fontAlgn="base"/>
            <a:r>
              <a:rPr lang="cs-CZ" sz="2000" b="1" i="0" dirty="0">
                <a:effectLst/>
                <a:latin typeface="Calibri" panose="020F0502020204030204" pitchFamily="34" charset="0"/>
                <a:cs typeface="Calibri" panose="020F0502020204030204" pitchFamily="34" charset="0"/>
              </a:rPr>
              <a:t>8. Buďte moudrým vůdcem</a:t>
            </a:r>
          </a:p>
          <a:p>
            <a:pPr algn="l" fontAlgn="base"/>
            <a:r>
              <a:rPr lang="cs-CZ" sz="2000" b="0" i="0" dirty="0">
                <a:effectLst/>
                <a:latin typeface="Calibri" panose="020F0502020204030204" pitchFamily="34" charset="0"/>
                <a:cs typeface="Calibri" panose="020F0502020204030204" pitchFamily="34" charset="0"/>
              </a:rPr>
              <a:t>Váš vliv se odvíjí od toho, jak moc vám lidé důvěřují. Nejednejte sobecky a unáhleně, jinak byste o něj mohli přijít.</a:t>
            </a:r>
          </a:p>
          <a:p>
            <a:pPr algn="l" fontAlgn="base"/>
            <a:r>
              <a:rPr lang="cs-CZ" sz="2000" b="0" i="0" dirty="0">
                <a:effectLst/>
                <a:latin typeface="Calibri" panose="020F0502020204030204" pitchFamily="34" charset="0"/>
                <a:cs typeface="Calibri" panose="020F0502020204030204" pitchFamily="34" charset="0"/>
              </a:rPr>
              <a:t>Nepoužívejte svou vůdcovskou autoritu proto, abyste donutili ostatní ustoupit. Je lepší „shodnout se na tom, že se neshodnete“, než vynutit si dohodu tak, že někdo další bude muset ohrozit své přesvědčení. Možná tím dosáhnete svého, ale ztratíte respekt a důvěru člověka, kterého k tomuto činu donutíte. Pravděpodobně s vámi navíc v budoucnu nebude již chtít spolupracovat.</a:t>
            </a:r>
          </a:p>
          <a:p>
            <a:pPr algn="l" fontAlgn="base"/>
            <a:r>
              <a:rPr lang="cs-CZ" sz="2000" b="0" i="0" dirty="0">
                <a:effectLst/>
                <a:latin typeface="Calibri" panose="020F0502020204030204" pitchFamily="34" charset="0"/>
                <a:cs typeface="Calibri" panose="020F0502020204030204" pitchFamily="34" charset="0"/>
              </a:rPr>
              <a:t>Ovládejte své emoce a dbejte na to, co během sporu říkáte. Ať uděláte cokoliv, snažte se daný problém ještě více nezhoršit.</a:t>
            </a:r>
            <a:endParaRPr lang="cs-CZ" sz="2000" dirty="0">
              <a:latin typeface="Calibri" panose="020F0502020204030204" pitchFamily="34" charset="0"/>
              <a:cs typeface="Calibri" panose="020F0502020204030204" pitchFamily="34" charset="0"/>
            </a:endParaRPr>
          </a:p>
        </p:txBody>
      </p:sp>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9209" y="312920"/>
            <a:ext cx="4601331" cy="1089361"/>
          </a:xfrm>
          <a:prstGeom prst="rect">
            <a:avLst/>
          </a:prstGeom>
        </p:spPr>
      </p:pic>
    </p:spTree>
    <p:extLst>
      <p:ext uri="{BB962C8B-B14F-4D97-AF65-F5344CB8AC3E}">
        <p14:creationId xmlns:p14="http://schemas.microsoft.com/office/powerpoint/2010/main" val="945299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5CB75ADD-DB80-4AD0-918F-DF8F0A2BF8CF}"/>
              </a:ext>
            </a:extLst>
          </p:cNvPr>
          <p:cNvSpPr txBox="1"/>
          <p:nvPr/>
        </p:nvSpPr>
        <p:spPr>
          <a:xfrm>
            <a:off x="466165" y="1695450"/>
            <a:ext cx="11421035" cy="4093428"/>
          </a:xfrm>
          <a:prstGeom prst="rect">
            <a:avLst/>
          </a:prstGeom>
          <a:noFill/>
        </p:spPr>
        <p:txBody>
          <a:bodyPr wrap="square" rtlCol="0">
            <a:spAutoFit/>
          </a:bodyPr>
          <a:lstStyle/>
          <a:p>
            <a:pPr algn="l" fontAlgn="base"/>
            <a:r>
              <a:rPr lang="cs-CZ" sz="2000" b="1" i="0" dirty="0">
                <a:effectLst/>
                <a:latin typeface="Calibri" panose="020F0502020204030204" pitchFamily="34" charset="0"/>
                <a:cs typeface="Calibri" panose="020F0502020204030204" pitchFamily="34" charset="0"/>
              </a:rPr>
              <a:t>9. Smiřte se s tím, že ne všechny konflikty lze okamžitě vyřešit, některé vůbec</a:t>
            </a:r>
          </a:p>
          <a:p>
            <a:pPr algn="l" fontAlgn="base"/>
            <a:r>
              <a:rPr lang="cs-CZ" sz="2000" b="0" i="0" dirty="0">
                <a:effectLst/>
                <a:latin typeface="Calibri" panose="020F0502020204030204" pitchFamily="34" charset="0"/>
                <a:cs typeface="Calibri" panose="020F0502020204030204" pitchFamily="34" charset="0"/>
              </a:rPr>
              <a:t>Někdy se může stát, že některých lidí se konflikt týká natolik, že na něho nemohou jen tak zapomenout nebo ho snadno vyřešit. Někdo využije této příležitosti, aby mohl zůstat nahněvaný na ostatní, a nemusel tak řešit své osobní problémy. Jiní toto rozhořčení používají k tomu, aby ospravedlnili své vlastní nezdary. V tomto případě se v rámci možností snažte udržet tento vztah, abyste mohli v budoucnu, pokud dotyčný změní názor, dojít ke smíru a konflikt vyřešit, aniž by bylo nutné řešit další problémy.</a:t>
            </a:r>
          </a:p>
          <a:p>
            <a:pPr algn="l" fontAlgn="base"/>
            <a:r>
              <a:rPr lang="cs-CZ" sz="2000" b="0" i="0" dirty="0">
                <a:effectLst/>
                <a:latin typeface="Calibri" panose="020F0502020204030204" pitchFamily="34" charset="0"/>
                <a:cs typeface="Calibri" panose="020F0502020204030204" pitchFamily="34" charset="0"/>
              </a:rPr>
              <a:t>Teprve v případě, že se dospějete k pocitu, že druhá strana nemá žádný zájem o vyřešení konfliktu, jelikož jí takový vztah vyhovuje, vztah nekompromisně ukončete, protože byste se mohli stát obětí patologického psychopata, který se živí energiemi konfliktů.</a:t>
            </a:r>
          </a:p>
          <a:p>
            <a:pPr algn="l" fontAlgn="base"/>
            <a:r>
              <a:rPr lang="cs-CZ" sz="2000" b="0" i="0" dirty="0">
                <a:effectLst/>
                <a:latin typeface="Calibri" panose="020F0502020204030204" pitchFamily="34" charset="0"/>
                <a:cs typeface="Calibri" panose="020F0502020204030204" pitchFamily="34" charset="0"/>
              </a:rPr>
              <a:t>Žádný argument vám nepomůže, pokud druhá strana nemá zájem změnit přístup. Bude je vytrvale ignorovat a naopak vyhledávat jakoukoliv příležitost vyvolat další konflikt. Přestože můžete mít mnoho lásky ve svém srdci, jiný místo jej vidí jako červený hadr. </a:t>
            </a:r>
          </a:p>
          <a:p>
            <a:endParaRPr lang="cs-CZ" sz="2000" dirty="0">
              <a:latin typeface="Calibri" panose="020F0502020204030204" pitchFamily="34" charset="0"/>
              <a:cs typeface="Calibri" panose="020F0502020204030204" pitchFamily="34" charset="0"/>
            </a:endParaRPr>
          </a:p>
        </p:txBody>
      </p:sp>
      <p:sp>
        <p:nvSpPr>
          <p:cNvPr id="3" name="Podnadpis 2"/>
          <p:cNvSpPr txBox="1">
            <a:spLocks/>
          </p:cNvSpPr>
          <p:nvPr/>
        </p:nvSpPr>
        <p:spPr>
          <a:xfrm>
            <a:off x="466165" y="6005511"/>
            <a:ext cx="11725835" cy="709053"/>
          </a:xfrm>
          <a:prstGeom prst="rect">
            <a:avLst/>
          </a:prstGeom>
        </p:spPr>
        <p:txBody>
          <a:bodyPr>
            <a:normAutofit fontScale="5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a:lstStyle>
          <a:p>
            <a:pPr marL="0" indent="0">
              <a:lnSpc>
                <a:spcPct val="120000"/>
              </a:lnSpc>
              <a:spcBef>
                <a:spcPts val="0"/>
              </a:spcBef>
              <a:buNone/>
            </a:pPr>
            <a:r>
              <a:rPr lang="cs-CZ" dirty="0"/>
              <a:t>Spolufinancováno z programu Evropské Unie Erasmus+</a:t>
            </a:r>
          </a:p>
          <a:p>
            <a:pPr marL="0" indent="0">
              <a:lnSpc>
                <a:spcPct val="120000"/>
              </a:lnSpc>
              <a:spcBef>
                <a:spcPts val="0"/>
              </a:spcBef>
              <a:buNone/>
            </a:pPr>
            <a:r>
              <a:rPr lang="cs-CZ" dirty="0"/>
              <a:t>Podpora Evropské komise pro vydání této publikace nepředstavuje potvrzení obsahu, který odráží pouze názory autorů, a Komise nemůže nést odpovědnost za jakékoli použití informací v ní obsažených.</a:t>
            </a:r>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9209" y="312920"/>
            <a:ext cx="4601331" cy="1089361"/>
          </a:xfrm>
          <a:prstGeom prst="rect">
            <a:avLst/>
          </a:prstGeom>
        </p:spPr>
      </p:pic>
    </p:spTree>
    <p:extLst>
      <p:ext uri="{BB962C8B-B14F-4D97-AF65-F5344CB8AC3E}">
        <p14:creationId xmlns:p14="http://schemas.microsoft.com/office/powerpoint/2010/main" val="1454491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9CB1FF3F-ED93-4D21-84D7-78A6C94C5677}"/>
              </a:ext>
            </a:extLst>
          </p:cNvPr>
          <p:cNvSpPr txBox="1"/>
          <p:nvPr/>
        </p:nvSpPr>
        <p:spPr>
          <a:xfrm>
            <a:off x="473725" y="1773054"/>
            <a:ext cx="11193138" cy="3539430"/>
          </a:xfrm>
          <a:prstGeom prst="rect">
            <a:avLst/>
          </a:prstGeom>
          <a:noFill/>
        </p:spPr>
        <p:txBody>
          <a:bodyPr wrap="square" rtlCol="0">
            <a:spAutoFit/>
          </a:bodyPr>
          <a:lstStyle/>
          <a:p>
            <a:r>
              <a:rPr lang="cs-CZ" sz="2800" dirty="0">
                <a:effectLst/>
                <a:latin typeface="Calibri" panose="020F0502020204030204" pitchFamily="34" charset="0"/>
                <a:ea typeface="Calibri" panose="020F0502020204030204" pitchFamily="34" charset="0"/>
                <a:cs typeface="Calibri" panose="020F0502020204030204" pitchFamily="34" charset="0"/>
              </a:rPr>
              <a:t>Během kurzu jsme měli denně výuku od 9.00 do 15.00.  Dozvěděli jsme s základní informace o tomto tématu a navíc zajímavé informace </a:t>
            </a:r>
            <a:r>
              <a:rPr lang="cs-CZ" sz="2800" dirty="0">
                <a:latin typeface="Calibri" panose="020F0502020204030204" pitchFamily="34" charset="0"/>
                <a:cs typeface="Calibri" panose="020F0502020204030204" pitchFamily="34" charset="0"/>
              </a:rPr>
              <a:t>o</a:t>
            </a:r>
            <a:r>
              <a:rPr lang="cs-CZ" dirty="0">
                <a:latin typeface="Calibri" panose="020F0502020204030204" pitchFamily="34" charset="0"/>
                <a:cs typeface="Calibri" panose="020F0502020204030204" pitchFamily="34" charset="0"/>
              </a:rPr>
              <a:t> </a:t>
            </a:r>
            <a:r>
              <a:rPr lang="cs-CZ" sz="2800" dirty="0">
                <a:latin typeface="Calibri" panose="020F0502020204030204" pitchFamily="34" charset="0"/>
                <a:cs typeface="Calibri" panose="020F0502020204030204" pitchFamily="34" charset="0"/>
              </a:rPr>
              <a:t>„</a:t>
            </a:r>
            <a:r>
              <a:rPr lang="cs-CZ" sz="2800" dirty="0" err="1">
                <a:latin typeface="Calibri" panose="020F0502020204030204" pitchFamily="34" charset="0"/>
                <a:cs typeface="Calibri" panose="020F0502020204030204" pitchFamily="34" charset="0"/>
              </a:rPr>
              <a:t>mindfulness</a:t>
            </a:r>
            <a:r>
              <a:rPr lang="cs-CZ" sz="2800" dirty="0">
                <a:effectLst/>
                <a:latin typeface="Calibri" panose="020F0502020204030204" pitchFamily="34" charset="0"/>
                <a:ea typeface="Calibri" panose="020F0502020204030204" pitchFamily="34" charset="0"/>
                <a:cs typeface="Calibri" panose="020F0502020204030204" pitchFamily="34" charset="0"/>
              </a:rPr>
              <a:t>“ = všímavost, což pro mě byl zcela nový pojem. Naučili jsme se užitečná cvičení a praktiky, které pomůžou snížit stres a uvolní atmosféru ve třídě. Také jsme si přehráváním rolí zažili extrémní situace, které mohou ve třídě nastat. Naučili jsme se fungující metody, jak zvládat „problémové chování žáků“ = takové, které je nám nepříjemné a pro naše pocity nepřijímající.  </a:t>
            </a:r>
            <a:endParaRPr lang="cs-CZ" sz="2800"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9209" y="312920"/>
            <a:ext cx="4601331" cy="1089361"/>
          </a:xfrm>
          <a:prstGeom prst="rect">
            <a:avLst/>
          </a:prstGeom>
        </p:spPr>
      </p:pic>
    </p:spTree>
    <p:extLst>
      <p:ext uri="{BB962C8B-B14F-4D97-AF65-F5344CB8AC3E}">
        <p14:creationId xmlns:p14="http://schemas.microsoft.com/office/powerpoint/2010/main" val="228419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2F67B0D5-9455-4BF5-B8C2-FFC8321F182A}"/>
              </a:ext>
            </a:extLst>
          </p:cNvPr>
          <p:cNvSpPr txBox="1"/>
          <p:nvPr/>
        </p:nvSpPr>
        <p:spPr>
          <a:xfrm>
            <a:off x="431710" y="1652408"/>
            <a:ext cx="11336356" cy="4313489"/>
          </a:xfrm>
          <a:prstGeom prst="rect">
            <a:avLst/>
          </a:prstGeom>
          <a:noFill/>
        </p:spPr>
        <p:txBody>
          <a:bodyPr wrap="square" rtlCol="0">
            <a:spAutoFit/>
          </a:bodyPr>
          <a:lstStyle/>
          <a:p>
            <a:r>
              <a:rPr lang="cs-CZ" sz="2000" dirty="0">
                <a:effectLst/>
                <a:latin typeface="Calibri" panose="020F0502020204030204" pitchFamily="34" charset="0"/>
                <a:ea typeface="Calibri" panose="020F0502020204030204" pitchFamily="34" charset="0"/>
                <a:cs typeface="Calibri" panose="020F0502020204030204" pitchFamily="34" charset="0"/>
              </a:rPr>
              <a:t>Jak na to pomocí </a:t>
            </a:r>
            <a:r>
              <a:rPr lang="cs-CZ" sz="2000" b="1" u="sng" dirty="0">
                <a:effectLst/>
                <a:latin typeface="Calibri" panose="020F0502020204030204" pitchFamily="34" charset="0"/>
                <a:ea typeface="Calibri" panose="020F0502020204030204" pitchFamily="34" charset="0"/>
                <a:cs typeface="Calibri" panose="020F0502020204030204" pitchFamily="34" charset="0"/>
              </a:rPr>
              <a:t>EFEKTIVNÍ KONFRONTACE</a:t>
            </a:r>
            <a:r>
              <a:rPr lang="cs-CZ" sz="2000" dirty="0">
                <a:effectLst/>
                <a:latin typeface="Calibri" panose="020F0502020204030204" pitchFamily="34" charset="0"/>
                <a:ea typeface="Calibri" panose="020F0502020204030204" pitchFamily="34" charset="0"/>
                <a:cs typeface="Calibri" panose="020F0502020204030204" pitchFamily="34" charset="0"/>
              </a:rPr>
              <a:t>:</a:t>
            </a:r>
          </a:p>
          <a:p>
            <a:pPr lvl="0">
              <a:lnSpc>
                <a:spcPct val="107000"/>
              </a:lnSpc>
            </a:pPr>
            <a:r>
              <a:rPr lang="cs-CZ" sz="2000" dirty="0">
                <a:effectLst/>
                <a:latin typeface="Calibri" panose="020F0502020204030204" pitchFamily="34" charset="0"/>
                <a:ea typeface="Calibri" panose="020F0502020204030204" pitchFamily="34" charset="0"/>
                <a:cs typeface="Calibri" panose="020F0502020204030204" pitchFamily="34" charset="0"/>
              </a:rPr>
              <a:t>A)  Vyrušování v hodině: reakce </a:t>
            </a:r>
            <a:r>
              <a:rPr lang="cs-CZ" sz="2000" b="1" dirty="0">
                <a:effectLst/>
                <a:latin typeface="Calibri" panose="020F0502020204030204" pitchFamily="34" charset="0"/>
                <a:ea typeface="Calibri" panose="020F0502020204030204" pitchFamily="34" charset="0"/>
                <a:cs typeface="Calibri" panose="020F0502020204030204" pitchFamily="34" charset="0"/>
              </a:rPr>
              <a:t>TY SDĚLENÍ  </a:t>
            </a:r>
            <a:endParaRPr lang="cs-CZ" sz="2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alibri" panose="020F0502020204030204" pitchFamily="34" charset="0"/>
              <a:buChar char="-"/>
            </a:pPr>
            <a:r>
              <a:rPr lang="cs-CZ" sz="2000" i="1" dirty="0">
                <a:effectLst/>
                <a:latin typeface="Calibri" panose="020F0502020204030204" pitchFamily="34" charset="0"/>
                <a:ea typeface="Calibri" panose="020F0502020204030204" pitchFamily="34" charset="0"/>
                <a:cs typeface="Calibri" panose="020F0502020204030204" pitchFamily="34" charset="0"/>
              </a:rPr>
              <a:t>rušíš, nebav se nebo dostaneš poznámku/zvláštní DÚ </a:t>
            </a:r>
            <a:r>
              <a:rPr lang="cs-CZ" sz="2000" dirty="0">
                <a:latin typeface="Calibri" panose="020F0502020204030204" pitchFamily="34" charset="0"/>
                <a:ea typeface="Calibri" panose="020F0502020204030204" pitchFamily="34" charset="0"/>
                <a:cs typeface="Calibri" panose="020F0502020204030204" pitchFamily="34" charset="0"/>
              </a:rPr>
              <a:t>– </a:t>
            </a:r>
            <a:r>
              <a:rPr lang="cs-CZ" sz="2000" dirty="0">
                <a:effectLst/>
                <a:latin typeface="Calibri" panose="020F0502020204030204" pitchFamily="34" charset="0"/>
                <a:ea typeface="Calibri" panose="020F0502020204030204" pitchFamily="34" charset="0"/>
                <a:cs typeface="Calibri" panose="020F0502020204030204" pitchFamily="34" charset="0"/>
              </a:rPr>
              <a:t>příkazy nebo vyhrožování často nefunguje. Děti reagují vzdorem nebo mají pocit ukřivděnosti a nespravedlnosti = naruší to vztah s učitelem</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alibri" panose="020F0502020204030204" pitchFamily="34" charset="0"/>
              <a:buChar char="-"/>
            </a:pPr>
            <a:r>
              <a:rPr lang="cs-CZ" sz="2000" i="1" dirty="0">
                <a:effectLst/>
                <a:latin typeface="Calibri" panose="020F0502020204030204" pitchFamily="34" charset="0"/>
                <a:ea typeface="Calibri" panose="020F0502020204030204" pitchFamily="34" charset="0"/>
                <a:cs typeface="Calibri" panose="020F0502020204030204" pitchFamily="34" charset="0"/>
              </a:rPr>
              <a:t>chováš se jak v mateřské školce </a:t>
            </a:r>
            <a:r>
              <a:rPr lang="cs-CZ" sz="2000" dirty="0">
                <a:latin typeface="Calibri" panose="020F0502020204030204" pitchFamily="34" charset="0"/>
                <a:ea typeface="Calibri" panose="020F0502020204030204" pitchFamily="34" charset="0"/>
                <a:cs typeface="Calibri" panose="020F0502020204030204" pitchFamily="34" charset="0"/>
              </a:rPr>
              <a:t>– </a:t>
            </a:r>
            <a:r>
              <a:rPr lang="cs-CZ" sz="2000" dirty="0">
                <a:effectLst/>
                <a:latin typeface="Calibri" panose="020F0502020204030204" pitchFamily="34" charset="0"/>
                <a:ea typeface="Calibri" panose="020F0502020204030204" pitchFamily="34" charset="0"/>
                <a:cs typeface="Calibri" panose="020F0502020204030204" pitchFamily="34" charset="0"/>
              </a:rPr>
              <a:t>nařčení, že se chovají jako malé děti mohou považovat za zesměšnění</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alibri" panose="020F0502020204030204" pitchFamily="34" charset="0"/>
              <a:buChar char="-"/>
            </a:pPr>
            <a:r>
              <a:rPr lang="cs-CZ" sz="2000" i="1" dirty="0">
                <a:effectLst/>
                <a:latin typeface="Calibri" panose="020F0502020204030204" pitchFamily="34" charset="0"/>
                <a:ea typeface="Calibri" panose="020F0502020204030204" pitchFamily="34" charset="0"/>
                <a:cs typeface="Calibri" panose="020F0502020204030204" pitchFamily="34" charset="0"/>
              </a:rPr>
              <a:t>ty tomu asi rozumíš víc než já, tak nám to pojď vysvětlit</a:t>
            </a:r>
            <a:r>
              <a:rPr lang="cs-CZ" sz="2000" dirty="0">
                <a:effectLst/>
                <a:latin typeface="Calibri" panose="020F0502020204030204" pitchFamily="34" charset="0"/>
                <a:ea typeface="Calibri" panose="020F0502020204030204" pitchFamily="34" charset="0"/>
                <a:cs typeface="Calibri" panose="020F0502020204030204" pitchFamily="34" charset="0"/>
              </a:rPr>
              <a:t> </a:t>
            </a:r>
            <a:r>
              <a:rPr lang="cs-CZ" sz="2000" dirty="0">
                <a:latin typeface="Calibri" panose="020F0502020204030204" pitchFamily="34" charset="0"/>
                <a:ea typeface="Calibri" panose="020F0502020204030204" pitchFamily="34" charset="0"/>
                <a:cs typeface="Calibri" panose="020F0502020204030204" pitchFamily="34" charset="0"/>
              </a:rPr>
              <a:t>– </a:t>
            </a:r>
            <a:r>
              <a:rPr lang="cs-CZ" sz="2000" dirty="0">
                <a:effectLst/>
                <a:latin typeface="Calibri" panose="020F0502020204030204" pitchFamily="34" charset="0"/>
                <a:ea typeface="Calibri" panose="020F0502020204030204" pitchFamily="34" charset="0"/>
                <a:cs typeface="Calibri" panose="020F0502020204030204" pitchFamily="34" charset="0"/>
              </a:rPr>
              <a:t>použití sarkasmu nemusí být pochopeno ani přijato</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800"/>
              </a:spcAft>
            </a:pPr>
            <a:r>
              <a:rPr lang="cs-CZ" sz="2000" dirty="0">
                <a:effectLst/>
                <a:latin typeface="Calibri" panose="020F0502020204030204" pitchFamily="34" charset="0"/>
                <a:ea typeface="Calibri" panose="020F0502020204030204" pitchFamily="34" charset="0"/>
                <a:cs typeface="Calibri" panose="020F0502020204030204" pitchFamily="34" charset="0"/>
              </a:rPr>
              <a:t>Ani jedno neřeklo nic o vašich pocitech. </a:t>
            </a:r>
            <a:endParaRPr lang="cs-CZ" sz="2000" dirty="0">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cs-CZ" sz="2000" dirty="0">
                <a:effectLst/>
                <a:latin typeface="Calibri" panose="020F0502020204030204" pitchFamily="34" charset="0"/>
                <a:ea typeface="Calibri" panose="020F0502020204030204" pitchFamily="34" charset="0"/>
                <a:cs typeface="Calibri" panose="020F0502020204030204" pitchFamily="34" charset="0"/>
              </a:rPr>
              <a:t>B)  Efektivnější konfrontace představuje </a:t>
            </a:r>
            <a:r>
              <a:rPr lang="cs-CZ" sz="2000" b="1" dirty="0">
                <a:effectLst/>
                <a:latin typeface="Calibri" panose="020F0502020204030204" pitchFamily="34" charset="0"/>
                <a:ea typeface="Calibri" panose="020F0502020204030204" pitchFamily="34" charset="0"/>
                <a:cs typeface="Calibri" panose="020F0502020204030204" pitchFamily="34" charset="0"/>
              </a:rPr>
              <a:t>JÁ SDĚLENÍ </a:t>
            </a:r>
            <a:r>
              <a:rPr lang="cs-CZ" sz="2000" dirty="0">
                <a:effectLst/>
                <a:latin typeface="Calibri" panose="020F0502020204030204" pitchFamily="34" charset="0"/>
                <a:ea typeface="Calibri" panose="020F0502020204030204" pitchFamily="34" charset="0"/>
                <a:cs typeface="Calibri" panose="020F0502020204030204" pitchFamily="34" charset="0"/>
              </a:rPr>
              <a:t>o vlastních pocitech z problémového chování: </a:t>
            </a:r>
            <a:r>
              <a:rPr lang="cs-CZ" sz="2000" i="1" dirty="0">
                <a:effectLst/>
                <a:latin typeface="Calibri" panose="020F0502020204030204" pitchFamily="34" charset="0"/>
                <a:ea typeface="Calibri" panose="020F0502020204030204" pitchFamily="34" charset="0"/>
                <a:cs typeface="Calibri" panose="020F0502020204030204" pitchFamily="34" charset="0"/>
              </a:rPr>
              <a:t>když mluvíš a vyrušuješ, nemůžu se soustředit a mám strach, že nestihnu probrat všechno, co musíme zvládnout = </a:t>
            </a:r>
            <a:r>
              <a:rPr lang="cs-CZ" sz="2000" dirty="0">
                <a:effectLst/>
                <a:latin typeface="Calibri" panose="020F0502020204030204" pitchFamily="34" charset="0"/>
                <a:ea typeface="Calibri" panose="020F0502020204030204" pitchFamily="34" charset="0"/>
                <a:cs typeface="Calibri" panose="020F0502020204030204" pitchFamily="34" charset="0"/>
              </a:rPr>
              <a:t>popis chování neobviňujícím způsobem + konkrétní dopad na učitele.</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228600">
              <a:lnSpc>
                <a:spcPct val="107000"/>
              </a:lnSpc>
              <a:spcAft>
                <a:spcPts val="800"/>
              </a:spcAft>
            </a:pPr>
            <a:r>
              <a:rPr lang="cs-CZ" sz="2000" dirty="0">
                <a:effectLst/>
                <a:latin typeface="Calibri" panose="020F0502020204030204" pitchFamily="34" charset="0"/>
                <a:ea typeface="Calibri" panose="020F0502020204030204" pitchFamily="34" charset="0"/>
                <a:cs typeface="Calibri" panose="020F0502020204030204" pitchFamily="34" charset="0"/>
              </a:rPr>
              <a:t>Děti potřebují vědět, jak nás jejich chování ovlivňuje.</a:t>
            </a:r>
            <a:endParaRPr lang="cs-CZ" sz="2000" dirty="0">
              <a:solidFill>
                <a:srgbClr val="0000FF"/>
              </a:solidFill>
            </a:endParaRP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9209" y="312920"/>
            <a:ext cx="4601331" cy="1089361"/>
          </a:xfrm>
          <a:prstGeom prst="rect">
            <a:avLst/>
          </a:prstGeom>
        </p:spPr>
      </p:pic>
    </p:spTree>
    <p:extLst>
      <p:ext uri="{BB962C8B-B14F-4D97-AF65-F5344CB8AC3E}">
        <p14:creationId xmlns:p14="http://schemas.microsoft.com/office/powerpoint/2010/main" val="3445267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27E5CF55-63D3-49D4-8D63-6C446EBBDE63}"/>
              </a:ext>
            </a:extLst>
          </p:cNvPr>
          <p:cNvSpPr txBox="1"/>
          <p:nvPr/>
        </p:nvSpPr>
        <p:spPr>
          <a:xfrm>
            <a:off x="381000" y="1683292"/>
            <a:ext cx="11429082" cy="2862322"/>
          </a:xfrm>
          <a:prstGeom prst="rect">
            <a:avLst/>
          </a:prstGeom>
          <a:noFill/>
        </p:spPr>
        <p:txBody>
          <a:bodyPr wrap="square" rtlCol="0">
            <a:spAutoFit/>
          </a:bodyPr>
          <a:lstStyle/>
          <a:p>
            <a:r>
              <a:rPr lang="cs-CZ" sz="2000" b="1" dirty="0">
                <a:effectLst/>
                <a:latin typeface="Calibri" panose="020F0502020204030204" pitchFamily="34" charset="0"/>
                <a:ea typeface="Calibri" panose="020F0502020204030204" pitchFamily="34" charset="0"/>
                <a:cs typeface="Calibri" panose="020F0502020204030204" pitchFamily="34" charset="0"/>
              </a:rPr>
              <a:t>Když efektivní konfrontace nefunguje: </a:t>
            </a:r>
          </a:p>
          <a:p>
            <a:r>
              <a:rPr lang="cs-CZ" sz="2000" dirty="0">
                <a:effectLst/>
                <a:latin typeface="Calibri" panose="020F0502020204030204" pitchFamily="34" charset="0"/>
                <a:ea typeface="Calibri" panose="020F0502020204030204" pitchFamily="34" charset="0"/>
                <a:cs typeface="Calibri" panose="020F0502020204030204" pitchFamily="34" charset="0"/>
              </a:rPr>
              <a:t>Někdy je žák zaplaven negativními pocity i z neobviňující efektivní konfrontace (není jediný, kdo mluví, ale ty jsi oslovil pouze ji) </a:t>
            </a:r>
          </a:p>
          <a:p>
            <a:endParaRPr lang="cs-CZ" sz="2000" dirty="0">
              <a:latin typeface="Calibri" panose="020F0502020204030204" pitchFamily="34" charset="0"/>
              <a:ea typeface="Calibri" panose="020F0502020204030204" pitchFamily="34" charset="0"/>
              <a:cs typeface="Calibri" panose="020F0502020204030204" pitchFamily="34" charset="0"/>
            </a:endParaRPr>
          </a:p>
          <a:p>
            <a:r>
              <a:rPr lang="cs-CZ" sz="2000" dirty="0">
                <a:effectLst/>
                <a:latin typeface="Calibri" panose="020F0502020204030204" pitchFamily="34" charset="0"/>
                <a:ea typeface="Calibri" panose="020F0502020204030204" pitchFamily="34" charset="0"/>
                <a:cs typeface="Calibri" panose="020F0502020204030204" pitchFamily="34" charset="0"/>
              </a:rPr>
              <a:t>V tom případě po ohrazení žáka je další užitečnou metodou </a:t>
            </a:r>
            <a:r>
              <a:rPr lang="cs-CZ" sz="2000" b="1" dirty="0">
                <a:effectLst/>
                <a:latin typeface="Calibri" panose="020F0502020204030204" pitchFamily="34" charset="0"/>
                <a:ea typeface="Calibri" panose="020F0502020204030204" pitchFamily="34" charset="0"/>
                <a:cs typeface="Calibri" panose="020F0502020204030204" pitchFamily="34" charset="0"/>
              </a:rPr>
              <a:t>AKTIVNÍ NASLOUCHÁNÍ</a:t>
            </a:r>
            <a:r>
              <a:rPr lang="cs-CZ" sz="2000" dirty="0">
                <a:effectLst/>
                <a:latin typeface="Calibri" panose="020F0502020204030204" pitchFamily="34" charset="0"/>
                <a:ea typeface="Calibri" panose="020F0502020204030204" pitchFamily="34" charset="0"/>
                <a:cs typeface="Calibri" panose="020F0502020204030204" pitchFamily="34" charset="0"/>
              </a:rPr>
              <a:t>, </a:t>
            </a:r>
          </a:p>
          <a:p>
            <a:r>
              <a:rPr lang="cs-CZ" sz="2000" dirty="0">
                <a:effectLst/>
                <a:latin typeface="Calibri" panose="020F0502020204030204" pitchFamily="34" charset="0"/>
                <a:ea typeface="Calibri" panose="020F0502020204030204" pitchFamily="34" charset="0"/>
                <a:cs typeface="Calibri" panose="020F0502020204030204" pitchFamily="34" charset="0"/>
              </a:rPr>
              <a:t>kterou použijeme, když vidíme, že člověk má po tvém projevu negativní postoj. Snažíme se přijít na pocity napomenutého žáka a zanalyzovat je: </a:t>
            </a:r>
            <a:r>
              <a:rPr lang="cs-CZ" sz="2000" i="1" dirty="0">
                <a:effectLst/>
                <a:latin typeface="Calibri" panose="020F0502020204030204" pitchFamily="34" charset="0"/>
                <a:ea typeface="Calibri" panose="020F0502020204030204" pitchFamily="34" charset="0"/>
                <a:cs typeface="Calibri" panose="020F0502020204030204" pitchFamily="34" charset="0"/>
              </a:rPr>
              <a:t>myslíš, že je nespravedlivé, že jsem napomenula pouze tebe, když mluví i ostatní = </a:t>
            </a:r>
            <a:r>
              <a:rPr lang="cs-CZ" sz="2000" dirty="0">
                <a:effectLst/>
                <a:latin typeface="Calibri" panose="020F0502020204030204" pitchFamily="34" charset="0"/>
                <a:ea typeface="Calibri" panose="020F0502020204030204" pitchFamily="34" charset="0"/>
                <a:cs typeface="Calibri" panose="020F0502020204030204" pitchFamily="34" charset="0"/>
              </a:rPr>
              <a:t>ujistíme se, že rozumíme tomu, co nám druhý sděluje. Žák pak lépe konfrontaci přijme.</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2000" dirty="0"/>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9209" y="312920"/>
            <a:ext cx="4601331" cy="1089361"/>
          </a:xfrm>
          <a:prstGeom prst="rect">
            <a:avLst/>
          </a:prstGeom>
        </p:spPr>
      </p:pic>
    </p:spTree>
    <p:extLst>
      <p:ext uri="{BB962C8B-B14F-4D97-AF65-F5344CB8AC3E}">
        <p14:creationId xmlns:p14="http://schemas.microsoft.com/office/powerpoint/2010/main" val="148149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152D95A9-3A65-4DBD-B8DE-187BE7A2439C}"/>
              </a:ext>
            </a:extLst>
          </p:cNvPr>
          <p:cNvSpPr txBox="1"/>
          <p:nvPr/>
        </p:nvSpPr>
        <p:spPr>
          <a:xfrm>
            <a:off x="404532" y="1501589"/>
            <a:ext cx="11330267" cy="4881282"/>
          </a:xfrm>
          <a:prstGeom prst="rect">
            <a:avLst/>
          </a:prstGeom>
          <a:noFill/>
        </p:spPr>
        <p:txBody>
          <a:bodyPr wrap="square" rtlCol="0">
            <a:spAutoFit/>
          </a:bodyPr>
          <a:lstStyle/>
          <a:p>
            <a:pPr>
              <a:lnSpc>
                <a:spcPct val="107000"/>
              </a:lnSpc>
              <a:spcAft>
                <a:spcPts val="800"/>
              </a:spcAft>
            </a:pPr>
            <a:r>
              <a:rPr lang="cs-CZ" sz="2000" b="1" dirty="0">
                <a:effectLst/>
                <a:latin typeface="Calibri" panose="020F0502020204030204" pitchFamily="34" charset="0"/>
                <a:ea typeface="Calibri" panose="020F0502020204030204" pitchFamily="34" charset="0"/>
                <a:cs typeface="Calibri" panose="020F0502020204030204" pitchFamily="34" charset="0"/>
              </a:rPr>
              <a:t>Využití AKTIVNÍHO NASLOUCHÁNÍ </a:t>
            </a:r>
            <a:endParaRPr lang="cs-CZ" sz="2000" b="1"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lphaUcParenR"/>
            </a:pPr>
            <a:r>
              <a:rPr lang="cs-CZ" sz="2000" b="1" dirty="0">
                <a:effectLst/>
                <a:latin typeface="Calibri" panose="020F0502020204030204" pitchFamily="34" charset="0"/>
                <a:ea typeface="Calibri" panose="020F0502020204030204" pitchFamily="34" charset="0"/>
                <a:cs typeface="Calibri" panose="020F0502020204030204" pitchFamily="34" charset="0"/>
              </a:rPr>
              <a:t>při skupinové diskuzi</a:t>
            </a:r>
            <a:r>
              <a:rPr lang="cs-CZ" sz="2000" dirty="0">
                <a:effectLst/>
                <a:latin typeface="Calibri" panose="020F0502020204030204" pitchFamily="34" charset="0"/>
                <a:ea typeface="Calibri" panose="020F0502020204030204" pitchFamily="34" charset="0"/>
                <a:cs typeface="Calibri" panose="020F0502020204030204" pitchFamily="34" charset="0"/>
              </a:rPr>
              <a:t>. Někdy učitel ve třídě vycítí napětí žáků, kteří jsou z něčeho nervózní (např. rvačka/hádka spolužáků o přestávce…). Je dobré přerušit výuku a napětí ve třídě skupinovou diskuzí. Nechat vyjádřit ostatní, co si o tom myslí a aktéry vysvětlit důvod, proč se tak chovali.</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Calibri" panose="020F0502020204030204" pitchFamily="34" charset="0"/>
              <a:buChar char="-"/>
            </a:pPr>
            <a:r>
              <a:rPr lang="cs-CZ" sz="2000" i="1" dirty="0">
                <a:effectLst/>
                <a:latin typeface="Calibri" panose="020F0502020204030204" pitchFamily="34" charset="0"/>
                <a:ea typeface="Calibri" panose="020F0502020204030204" pitchFamily="34" charset="0"/>
                <a:cs typeface="Calibri" panose="020F0502020204030204" pitchFamily="34" charset="0"/>
              </a:rPr>
              <a:t>Nelíbí se nám, že jsi klukům o přestávce shodil věci z lavice na zem</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alibri" panose="020F0502020204030204" pitchFamily="34" charset="0"/>
              <a:buChar char="-"/>
            </a:pPr>
            <a:r>
              <a:rPr lang="cs-CZ" sz="2000" i="1" dirty="0">
                <a:effectLst/>
                <a:latin typeface="Calibri" panose="020F0502020204030204" pitchFamily="34" charset="0"/>
                <a:ea typeface="Calibri" panose="020F0502020204030204" pitchFamily="34" charset="0"/>
                <a:cs typeface="Calibri" panose="020F0502020204030204" pitchFamily="34" charset="0"/>
              </a:rPr>
              <a:t>Udělal jsem to proto, že mi před tím do svačiny strčili křídu</a:t>
            </a:r>
          </a:p>
          <a:p>
            <a:pPr marL="228600">
              <a:lnSpc>
                <a:spcPct val="107000"/>
              </a:lnSpc>
              <a:spcAft>
                <a:spcPts val="800"/>
              </a:spcAft>
            </a:pPr>
            <a:r>
              <a:rPr lang="cs-CZ" sz="2000" dirty="0">
                <a:effectLst/>
                <a:latin typeface="Calibri" panose="020F0502020204030204" pitchFamily="34" charset="0"/>
                <a:ea typeface="Calibri" panose="020F0502020204030204" pitchFamily="34" charset="0"/>
                <a:cs typeface="Calibri" panose="020F0502020204030204" pitchFamily="34" charset="0"/>
              </a:rPr>
              <a:t>Když potížista uslyší názory ostatních na jeho chování a žáci uslyší důvod, proč to udělal, lépe si navzájem porozumí, atmosféra ve třídě se uklidní a učitel se může vrátit k výkladu.</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800"/>
              </a:spcAft>
            </a:pPr>
            <a:r>
              <a:rPr lang="cs-CZ" sz="2000" b="1" dirty="0">
                <a:latin typeface="Calibri" panose="020F0502020204030204" pitchFamily="34" charset="0"/>
                <a:ea typeface="Calibri" panose="020F0502020204030204" pitchFamily="34" charset="0"/>
                <a:cs typeface="Calibri" panose="020F0502020204030204" pitchFamily="34" charset="0"/>
              </a:rPr>
              <a:t>B) Ke z</a:t>
            </a:r>
            <a:r>
              <a:rPr lang="cs-CZ" sz="2000" b="1" dirty="0">
                <a:effectLst/>
                <a:latin typeface="Calibri" panose="020F0502020204030204" pitchFamily="34" charset="0"/>
                <a:ea typeface="Calibri" panose="020F0502020204030204" pitchFamily="34" charset="0"/>
                <a:cs typeface="Calibri" panose="020F0502020204030204" pitchFamily="34" charset="0"/>
              </a:rPr>
              <a:t>jištění nenaplněné potřeby žáka </a:t>
            </a:r>
            <a:r>
              <a:rPr lang="cs-CZ" sz="2000" dirty="0">
                <a:effectLst/>
                <a:latin typeface="Calibri" panose="020F0502020204030204" pitchFamily="34" charset="0"/>
                <a:ea typeface="Calibri" panose="020F0502020204030204" pitchFamily="34" charset="0"/>
                <a:cs typeface="Calibri" panose="020F0502020204030204" pitchFamily="34" charset="0"/>
              </a:rPr>
              <a:t>– když dítě v problémovém chování pokračuje, může jít o volání o</a:t>
            </a:r>
            <a:r>
              <a:rPr lang="cs-CZ" dirty="0"/>
              <a:t> </a:t>
            </a:r>
            <a:r>
              <a:rPr lang="cs-CZ" sz="2000" dirty="0">
                <a:effectLst/>
                <a:latin typeface="Calibri" panose="020F0502020204030204" pitchFamily="34" charset="0"/>
                <a:ea typeface="Calibri" panose="020F0502020204030204" pitchFamily="34" charset="0"/>
                <a:cs typeface="Calibri" panose="020F0502020204030204" pitchFamily="34" charset="0"/>
              </a:rPr>
              <a:t>pomoc k jeho nenaplněným potřebám. Vyrušování může znamenat, že látce vůbec nerozumí = je na něho příliš těžká nebo naopak je lehká a nudí se. Nebo pouze touží po pozornosti učitele nebo spolužáků</a:t>
            </a:r>
            <a:endParaRPr lang="cs-CZ" sz="2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Calibri" panose="020F0502020204030204" pitchFamily="34" charset="0"/>
              <a:buChar char="-"/>
            </a:pPr>
            <a:endParaRPr lang="cs-CZ" sz="24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9209" y="312920"/>
            <a:ext cx="4601331" cy="1089361"/>
          </a:xfrm>
          <a:prstGeom prst="rect">
            <a:avLst/>
          </a:prstGeom>
        </p:spPr>
      </p:pic>
    </p:spTree>
    <p:extLst>
      <p:ext uri="{BB962C8B-B14F-4D97-AF65-F5344CB8AC3E}">
        <p14:creationId xmlns:p14="http://schemas.microsoft.com/office/powerpoint/2010/main" val="2221458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981C406D-9BD8-467E-9EFE-460F2BC5F7EF}"/>
              </a:ext>
            </a:extLst>
          </p:cNvPr>
          <p:cNvSpPr txBox="1"/>
          <p:nvPr/>
        </p:nvSpPr>
        <p:spPr>
          <a:xfrm>
            <a:off x="466726" y="1661271"/>
            <a:ext cx="11286004" cy="4062651"/>
          </a:xfrm>
          <a:prstGeom prst="rect">
            <a:avLst/>
          </a:prstGeom>
          <a:noFill/>
        </p:spPr>
        <p:txBody>
          <a:bodyPr wrap="square" rtlCol="0">
            <a:spAutoFit/>
          </a:bodyPr>
          <a:lstStyle/>
          <a:p>
            <a:r>
              <a:rPr lang="cs-CZ" sz="2000" b="1" dirty="0">
                <a:effectLst/>
                <a:latin typeface="Calibri" panose="020F0502020204030204" pitchFamily="34" charset="0"/>
                <a:ea typeface="Calibri" panose="020F0502020204030204" pitchFamily="34" charset="0"/>
                <a:cs typeface="Calibri" panose="020F0502020204030204" pitchFamily="34" charset="0"/>
              </a:rPr>
              <a:t>„Jak na „rozjívenou třídu nebo žáka“</a:t>
            </a:r>
          </a:p>
          <a:p>
            <a:endParaRPr lang="cs-CZ" sz="2000" dirty="0">
              <a:effectLst/>
              <a:latin typeface="Calibri" panose="020F0502020204030204" pitchFamily="34" charset="0"/>
              <a:ea typeface="Calibri" panose="020F0502020204030204" pitchFamily="34" charset="0"/>
              <a:cs typeface="Calibri" panose="020F0502020204030204" pitchFamily="34" charset="0"/>
            </a:endParaRPr>
          </a:p>
          <a:p>
            <a:r>
              <a:rPr lang="cs-CZ" sz="2000" dirty="0">
                <a:effectLst/>
                <a:latin typeface="Calibri" panose="020F0502020204030204" pitchFamily="34" charset="0"/>
                <a:ea typeface="Calibri" panose="020F0502020204030204" pitchFamily="34" charset="0"/>
                <a:cs typeface="Calibri" panose="020F0502020204030204" pitchFamily="34" charset="0"/>
              </a:rPr>
              <a:t>Kde je těžké pracovat a někdy splnit plán výuky:</a:t>
            </a:r>
          </a:p>
          <a:p>
            <a:pPr marL="342900" indent="-342900">
              <a:buFontTx/>
              <a:buChar char="-"/>
            </a:pPr>
            <a:r>
              <a:rPr lang="cs-CZ" sz="2000" dirty="0">
                <a:latin typeface="Calibri" panose="020F0502020204030204" pitchFamily="34" charset="0"/>
                <a:ea typeface="Calibri" panose="020F0502020204030204" pitchFamily="34" charset="0"/>
                <a:cs typeface="Calibri" panose="020F0502020204030204" pitchFamily="34" charset="0"/>
              </a:rPr>
              <a:t>ztišit hlas… ztiší se i žáci</a:t>
            </a:r>
          </a:p>
          <a:p>
            <a:pPr marL="342900" indent="-342900">
              <a:buFontTx/>
              <a:buChar char="-"/>
            </a:pPr>
            <a:r>
              <a:rPr lang="cs-CZ" sz="2000" dirty="0">
                <a:latin typeface="Calibri" panose="020F0502020204030204" pitchFamily="34" charset="0"/>
                <a:ea typeface="Calibri" panose="020F0502020204030204" pitchFamily="34" charset="0"/>
                <a:cs typeface="Calibri" panose="020F0502020204030204" pitchFamily="34" charset="0"/>
              </a:rPr>
              <a:t>d</a:t>
            </a:r>
            <a:r>
              <a:rPr lang="cs-CZ" sz="2000" dirty="0">
                <a:effectLst/>
                <a:latin typeface="Calibri" panose="020F0502020204030204" pitchFamily="34" charset="0"/>
                <a:ea typeface="Calibri" panose="020F0502020204030204" pitchFamily="34" charset="0"/>
                <a:cs typeface="Calibri" panose="020F0502020204030204" pitchFamily="34" charset="0"/>
              </a:rPr>
              <a:t>omluvit si signál (např. zvednutí ruky) na uklidnění všech žáků. Jeden po druhém zvedají ruku, aby si uvědomili, že učitel potřebuje klid</a:t>
            </a:r>
          </a:p>
          <a:p>
            <a:pPr marL="342900" indent="-342900">
              <a:buFontTx/>
              <a:buChar char="-"/>
            </a:pPr>
            <a:r>
              <a:rPr lang="cs-CZ" sz="2000" dirty="0">
                <a:latin typeface="Calibri" panose="020F0502020204030204" pitchFamily="34" charset="0"/>
                <a:ea typeface="Calibri" panose="020F0502020204030204" pitchFamily="34" charset="0"/>
                <a:cs typeface="Calibri" panose="020F0502020204030204" pitchFamily="34" charset="0"/>
              </a:rPr>
              <a:t>z</a:t>
            </a:r>
            <a:r>
              <a:rPr lang="cs-CZ" sz="2000" dirty="0">
                <a:effectLst/>
                <a:latin typeface="Calibri" panose="020F0502020204030204" pitchFamily="34" charset="0"/>
                <a:ea typeface="Calibri" panose="020F0502020204030204" pitchFamily="34" charset="0"/>
                <a:cs typeface="Calibri" panose="020F0502020204030204" pitchFamily="34" charset="0"/>
              </a:rPr>
              <a:t>apisovat si čas, kdy nebylo možno učit, ten pak sečíst a žáci si čas výuky musí nahradit  po vyučování. </a:t>
            </a:r>
          </a:p>
          <a:p>
            <a:pPr marL="342900" indent="-342900">
              <a:buFontTx/>
              <a:buChar char="-"/>
            </a:pPr>
            <a:r>
              <a:rPr lang="cs-CZ" sz="2000" dirty="0">
                <a:effectLst/>
                <a:latin typeface="Calibri" panose="020F0502020204030204" pitchFamily="34" charset="0"/>
                <a:ea typeface="Calibri" panose="020F0502020204030204" pitchFamily="34" charset="0"/>
                <a:cs typeface="Calibri" panose="020F0502020204030204" pitchFamily="34" charset="0"/>
              </a:rPr>
              <a:t>otevřená komunikace i na notoricky zlobícího žáka. Namísto prchlivé reakce ho „odzbrojit“ přímými otázkami ohledně toho, jak by si on sám představoval, že by měla hodina vypadat, aby ho bavila. Je proto vhodné povzbudit žáky s problémovým chováním, aby sami převzali iniciativu a aktivně hledali východiska – nenechat je vězet v roli „zlobivého žáka“, kterou už dobře znají, ale nabídnout jim jinou roli i perspektivu, kdy mají příležitost sami dění aktivně ovlivnit.</a:t>
            </a:r>
          </a:p>
          <a:p>
            <a:endParaRPr lang="cs-CZ" dirty="0"/>
          </a:p>
        </p:txBody>
      </p:sp>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9209" y="312920"/>
            <a:ext cx="4601331" cy="1089361"/>
          </a:xfrm>
          <a:prstGeom prst="rect">
            <a:avLst/>
          </a:prstGeom>
        </p:spPr>
      </p:pic>
    </p:spTree>
    <p:extLst>
      <p:ext uri="{BB962C8B-B14F-4D97-AF65-F5344CB8AC3E}">
        <p14:creationId xmlns:p14="http://schemas.microsoft.com/office/powerpoint/2010/main" val="2242361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981C406D-9BD8-467E-9EFE-460F2BC5F7EF}"/>
              </a:ext>
            </a:extLst>
          </p:cNvPr>
          <p:cNvSpPr txBox="1"/>
          <p:nvPr/>
        </p:nvSpPr>
        <p:spPr>
          <a:xfrm>
            <a:off x="466726" y="1553696"/>
            <a:ext cx="11528050" cy="5293757"/>
          </a:xfrm>
          <a:prstGeom prst="rect">
            <a:avLst/>
          </a:prstGeom>
          <a:noFill/>
        </p:spPr>
        <p:txBody>
          <a:bodyPr wrap="square" rtlCol="0">
            <a:spAutoFit/>
          </a:bodyPr>
          <a:lstStyle/>
          <a:p>
            <a:r>
              <a:rPr lang="cs-CZ" sz="2000" b="1" dirty="0">
                <a:effectLst/>
                <a:latin typeface="Calibri" panose="020F0502020204030204" pitchFamily="34" charset="0"/>
                <a:ea typeface="Calibri" panose="020F0502020204030204" pitchFamily="34" charset="0"/>
                <a:cs typeface="Calibri" panose="020F0502020204030204" pitchFamily="34" charset="0"/>
              </a:rPr>
              <a:t>„Jak na „rozjívenou třídu nebo žáka“</a:t>
            </a:r>
          </a:p>
          <a:p>
            <a:r>
              <a:rPr lang="cs-CZ" sz="2000" dirty="0">
                <a:latin typeface="Calibri" panose="020F0502020204030204" pitchFamily="34" charset="0"/>
                <a:ea typeface="Calibri" panose="020F0502020204030204" pitchFamily="34" charset="0"/>
                <a:cs typeface="Calibri" panose="020F0502020204030204" pitchFamily="34" charset="0"/>
              </a:rPr>
              <a:t>Věnujme se žákům, kteří mají zájem. Nemá cenu plýtvat energií pro prudiče.</a:t>
            </a:r>
          </a:p>
          <a:p>
            <a:endParaRPr lang="cs-CZ" sz="2000" dirty="0">
              <a:latin typeface="Calibri" panose="020F0502020204030204" pitchFamily="34" charset="0"/>
              <a:ea typeface="Calibri" panose="020F0502020204030204" pitchFamily="34" charset="0"/>
              <a:cs typeface="Calibri" panose="020F0502020204030204" pitchFamily="34" charset="0"/>
            </a:endParaRPr>
          </a:p>
          <a:p>
            <a:r>
              <a:rPr lang="cs-CZ" sz="2000" dirty="0">
                <a:latin typeface="Calibri" panose="020F0502020204030204" pitchFamily="34" charset="0"/>
                <a:ea typeface="Calibri" panose="020F0502020204030204" pitchFamily="34" charset="0"/>
                <a:cs typeface="Calibri" panose="020F0502020204030204" pitchFamily="34" charset="0"/>
              </a:rPr>
              <a:t>Postupné kroky:</a:t>
            </a:r>
          </a:p>
          <a:p>
            <a:pPr marL="457200" indent="-457200">
              <a:buFont typeface="+mj-lt"/>
              <a:buAutoNum type="arabicPeriod"/>
            </a:pPr>
            <a:r>
              <a:rPr lang="cs-CZ" sz="2000" dirty="0">
                <a:latin typeface="Calibri" panose="020F0502020204030204" pitchFamily="34" charset="0"/>
                <a:ea typeface="Calibri" panose="020F0502020204030204" pitchFamily="34" charset="0"/>
                <a:cs typeface="Calibri" panose="020F0502020204030204" pitchFamily="34" charset="0"/>
              </a:rPr>
              <a:t>napomenout a vysvětlit dobrovolnost účasti na výuce – dát mu ke zvážení možnost opuštění školy</a:t>
            </a:r>
          </a:p>
          <a:p>
            <a:pPr marL="457200" indent="-457200">
              <a:buFont typeface="+mj-lt"/>
              <a:buAutoNum type="arabicPeriod"/>
            </a:pPr>
            <a:r>
              <a:rPr lang="cs-CZ" sz="2000" dirty="0">
                <a:latin typeface="Calibri" panose="020F0502020204030204" pitchFamily="34" charset="0"/>
                <a:ea typeface="Calibri" panose="020F0502020204030204" pitchFamily="34" charset="0"/>
                <a:cs typeface="Calibri" panose="020F0502020204030204" pitchFamily="34" charset="0"/>
              </a:rPr>
              <a:t>dát poznámku, zvláštní úkol, písemku nebo NTU</a:t>
            </a:r>
          </a:p>
          <a:p>
            <a:pPr marL="457200" indent="-457200">
              <a:buFont typeface="+mj-lt"/>
              <a:buAutoNum type="arabicPeriod"/>
            </a:pPr>
            <a:r>
              <a:rPr lang="cs-CZ" sz="2000" dirty="0">
                <a:latin typeface="Calibri" panose="020F0502020204030204" pitchFamily="34" charset="0"/>
                <a:ea typeface="Calibri" panose="020F0502020204030204" pitchFamily="34" charset="0"/>
                <a:cs typeface="Calibri" panose="020F0502020204030204" pitchFamily="34" charset="0"/>
              </a:rPr>
              <a:t>zavést do ředitelny </a:t>
            </a:r>
          </a:p>
          <a:p>
            <a:r>
              <a:rPr lang="cs-CZ" sz="2000" dirty="0">
                <a:latin typeface="Calibri" panose="020F0502020204030204" pitchFamily="34" charset="0"/>
                <a:ea typeface="Calibri" panose="020F0502020204030204" pitchFamily="34" charset="0"/>
                <a:cs typeface="Calibri" panose="020F0502020204030204" pitchFamily="34" charset="0"/>
              </a:rPr>
              <a:t>Ředitel: </a:t>
            </a:r>
          </a:p>
          <a:p>
            <a:pPr marL="457200" indent="-457200">
              <a:buFont typeface="+mj-lt"/>
              <a:buAutoNum type="alphaLcParenR"/>
            </a:pPr>
            <a:r>
              <a:rPr lang="cs-CZ" sz="2000" dirty="0">
                <a:latin typeface="Calibri" panose="020F0502020204030204" pitchFamily="34" charset="0"/>
                <a:ea typeface="Calibri" panose="020F0502020204030204" pitchFamily="34" charset="0"/>
                <a:cs typeface="Calibri" panose="020F0502020204030204" pitchFamily="34" charset="0"/>
              </a:rPr>
              <a:t>má čas – nechá si jeho chování vysvětlit a zdůvodnit; formou pozitivního dialogu přijdou k řešení, které sdělí po hodině vyučujícímu</a:t>
            </a:r>
          </a:p>
          <a:p>
            <a:pPr marL="457200" indent="-457200">
              <a:buFont typeface="+mj-lt"/>
              <a:buAutoNum type="alphaLcParenR"/>
            </a:pPr>
            <a:r>
              <a:rPr lang="cs-CZ" sz="2000" dirty="0">
                <a:effectLst/>
                <a:latin typeface="Calibri" panose="020F0502020204030204" pitchFamily="34" charset="0"/>
                <a:ea typeface="Calibri" panose="020F0502020204030204" pitchFamily="34" charset="0"/>
                <a:cs typeface="Calibri" panose="020F0502020204030204" pitchFamily="34" charset="0"/>
              </a:rPr>
              <a:t>nemá čas – posadí ho v ředitelně ke stolu a </a:t>
            </a:r>
            <a:r>
              <a:rPr lang="cs-CZ" sz="2000" dirty="0">
                <a:latin typeface="Calibri" panose="020F0502020204030204" pitchFamily="34" charset="0"/>
                <a:ea typeface="Calibri" panose="020F0502020204030204" pitchFamily="34" charset="0"/>
                <a:cs typeface="Calibri" panose="020F0502020204030204" pitchFamily="34" charset="0"/>
              </a:rPr>
              <a:t>nechá si jeho chování vysvětlit písemně – po vyučování vyřeší spolu s vyučujícím </a:t>
            </a:r>
            <a:endParaRPr lang="cs-CZ" sz="2000" dirty="0">
              <a:effectLst/>
              <a:latin typeface="Calibri" panose="020F0502020204030204" pitchFamily="34" charset="0"/>
              <a:ea typeface="Calibri" panose="020F0502020204030204" pitchFamily="34" charset="0"/>
              <a:cs typeface="Calibri" panose="020F0502020204030204" pitchFamily="34" charset="0"/>
            </a:endParaRPr>
          </a:p>
          <a:p>
            <a:r>
              <a:rPr lang="cs-CZ" sz="2000" dirty="0">
                <a:latin typeface="Calibri" panose="020F0502020204030204" pitchFamily="34" charset="0"/>
                <a:cs typeface="Calibri" panose="020F0502020204030204" pitchFamily="34" charset="0"/>
              </a:rPr>
              <a:t>Podporovat pozitivní vzorce chování u žáka, kdy si učitel všímá toho, co žákovi jde, co se mu podařilo, </a:t>
            </a:r>
            <a:br>
              <a:rPr lang="cs-CZ" sz="2000" dirty="0">
                <a:latin typeface="Calibri" panose="020F0502020204030204" pitchFamily="34" charset="0"/>
                <a:cs typeface="Calibri" panose="020F0502020204030204" pitchFamily="34" charset="0"/>
              </a:rPr>
            </a:br>
            <a:r>
              <a:rPr lang="cs-CZ" sz="2000" dirty="0">
                <a:latin typeface="Calibri" panose="020F0502020204030204" pitchFamily="34" charset="0"/>
                <a:cs typeface="Calibri" panose="020F0502020204030204" pitchFamily="34" charset="0"/>
              </a:rPr>
              <a:t>a poskytuje </a:t>
            </a:r>
            <a:r>
              <a:rPr lang="cs-CZ" sz="2000" b="1" dirty="0">
                <a:latin typeface="Calibri" panose="020F0502020204030204" pitchFamily="34" charset="0"/>
                <a:cs typeface="Calibri" panose="020F0502020204030204" pitchFamily="34" charset="0"/>
              </a:rPr>
              <a:t>nehodnotící a pozitivní popisnou zpětnou vazbu </a:t>
            </a:r>
            <a:r>
              <a:rPr lang="cs-CZ" sz="2000" dirty="0">
                <a:latin typeface="Calibri" panose="020F0502020204030204" pitchFamily="34" charset="0"/>
                <a:cs typeface="Calibri" panose="020F0502020204030204" pitchFamily="34" charset="0"/>
              </a:rPr>
              <a:t>U dětí s problémovým chováním je zapotřebí najít něco, za co chválit, je to velmi důležité – klidně i snížit laťku a hledat u nich jakýkoliv posun dobrým směrem.</a:t>
            </a:r>
            <a:endParaRPr lang="cs-CZ" sz="2000" dirty="0">
              <a:effectLst/>
              <a:latin typeface="Calibri" panose="020F0502020204030204" pitchFamily="34" charset="0"/>
              <a:ea typeface="Calibri" panose="020F0502020204030204" pitchFamily="34" charset="0"/>
              <a:cs typeface="Calibri" panose="020F0502020204030204" pitchFamily="34" charset="0"/>
            </a:endParaRPr>
          </a:p>
          <a:p>
            <a:endParaRPr lang="cs-CZ" dirty="0"/>
          </a:p>
        </p:txBody>
      </p:sp>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9209" y="312920"/>
            <a:ext cx="4601331" cy="1089361"/>
          </a:xfrm>
          <a:prstGeom prst="rect">
            <a:avLst/>
          </a:prstGeom>
        </p:spPr>
      </p:pic>
    </p:spTree>
    <p:extLst>
      <p:ext uri="{BB962C8B-B14F-4D97-AF65-F5344CB8AC3E}">
        <p14:creationId xmlns:p14="http://schemas.microsoft.com/office/powerpoint/2010/main" val="1136386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0C8C083F-9D29-45D8-BC27-1A4F04BA94CA}"/>
              </a:ext>
            </a:extLst>
          </p:cNvPr>
          <p:cNvSpPr txBox="1"/>
          <p:nvPr/>
        </p:nvSpPr>
        <p:spPr>
          <a:xfrm>
            <a:off x="363071" y="1702597"/>
            <a:ext cx="11389658" cy="4524315"/>
          </a:xfrm>
          <a:prstGeom prst="rect">
            <a:avLst/>
          </a:prstGeom>
          <a:noFill/>
        </p:spPr>
        <p:txBody>
          <a:bodyPr wrap="square" rtlCol="0">
            <a:spAutoFit/>
          </a:bodyPr>
          <a:lstStyle/>
          <a:p>
            <a:r>
              <a:rPr lang="cs-CZ" sz="2000" b="1" i="0" dirty="0">
                <a:effectLst/>
                <a:latin typeface="Calibri" panose="020F0502020204030204" pitchFamily="34" charset="0"/>
                <a:cs typeface="Calibri" panose="020F0502020204030204" pitchFamily="34" charset="0"/>
              </a:rPr>
              <a:t>JAK ZLEPŠIT VZTAHY VE TŘÍDĚ</a:t>
            </a:r>
          </a:p>
          <a:p>
            <a:endParaRPr lang="cs-CZ" sz="2000" b="0" i="0" dirty="0">
              <a:effectLst/>
              <a:latin typeface="Calibri" panose="020F0502020204030204" pitchFamily="34" charset="0"/>
              <a:cs typeface="Calibri" panose="020F0502020204030204" pitchFamily="34" charset="0"/>
            </a:endParaRPr>
          </a:p>
          <a:p>
            <a:r>
              <a:rPr lang="cs-CZ" sz="2000" b="0" i="0" dirty="0">
                <a:effectLst/>
                <a:latin typeface="Calibri" panose="020F0502020204030204" pitchFamily="34" charset="0"/>
                <a:cs typeface="Calibri" panose="020F0502020204030204" pitchFamily="34" charset="0"/>
              </a:rPr>
              <a:t>Vztahy mezi dětmi ve třídě výrazně ovlivňují nejen jejich postoj ke škole, celkovou spokojenost, ale i</a:t>
            </a:r>
            <a:r>
              <a:rPr lang="cs-CZ" dirty="0"/>
              <a:t> </a:t>
            </a:r>
            <a:r>
              <a:rPr lang="cs-CZ" sz="2000" b="0" i="0" dirty="0">
                <a:effectLst/>
                <a:latin typeface="Calibri" panose="020F0502020204030204" pitchFamily="34" charset="0"/>
                <a:cs typeface="Calibri" panose="020F0502020204030204" pitchFamily="34" charset="0"/>
              </a:rPr>
              <a:t>výsledky učení. Fungující kolektivy ovšem nejsou samozřejmostí, je potřeba je cíleně budovat a</a:t>
            </a:r>
            <a:r>
              <a:rPr lang="cs-CZ" dirty="0"/>
              <a:t> </a:t>
            </a:r>
            <a:r>
              <a:rPr lang="cs-CZ" sz="2000" b="0" i="0" dirty="0">
                <a:effectLst/>
                <a:latin typeface="Calibri" panose="020F0502020204030204" pitchFamily="34" charset="0"/>
                <a:cs typeface="Calibri" panose="020F0502020204030204" pitchFamily="34" charset="0"/>
              </a:rPr>
              <a:t>podporovat.</a:t>
            </a:r>
          </a:p>
          <a:p>
            <a:r>
              <a:rPr lang="cs-CZ" sz="2000" dirty="0">
                <a:latin typeface="Calibri" panose="020F0502020204030204" pitchFamily="34" charset="0"/>
                <a:cs typeface="Calibri" panose="020F0502020204030204" pitchFamily="34" charset="0"/>
              </a:rPr>
              <a:t>Je vhodné zapojit školní parlament (Draky) k hledání společných témat a úkolů:</a:t>
            </a:r>
          </a:p>
          <a:p>
            <a:pPr marL="342900" indent="-342900">
              <a:buFontTx/>
              <a:buChar char="-"/>
            </a:pPr>
            <a:r>
              <a:rPr lang="cs-CZ" sz="2000" dirty="0">
                <a:latin typeface="Calibri" panose="020F0502020204030204" pitchFamily="34" charset="0"/>
                <a:cs typeface="Calibri" panose="020F0502020204030204" pitchFamily="34" charset="0"/>
              </a:rPr>
              <a:t>o jaké kroužky nebo doučování je mezi žáky zájem,</a:t>
            </a:r>
          </a:p>
          <a:p>
            <a:pPr marL="342900" indent="-342900">
              <a:buFontTx/>
              <a:buChar char="-"/>
            </a:pPr>
            <a:r>
              <a:rPr lang="cs-CZ" sz="2000" dirty="0">
                <a:latin typeface="Calibri" panose="020F0502020204030204" pitchFamily="34" charset="0"/>
                <a:cs typeface="Calibri" panose="020F0502020204030204" pitchFamily="34" charset="0"/>
              </a:rPr>
              <a:t>jak společně oslavit Halloween, Vánoce, Velikonoce, Den Země, </a:t>
            </a:r>
          </a:p>
          <a:p>
            <a:pPr marL="342900" indent="-342900">
              <a:buFontTx/>
              <a:buChar char="-"/>
            </a:pPr>
            <a:r>
              <a:rPr lang="cs-CZ" sz="2000" dirty="0">
                <a:latin typeface="Calibri" panose="020F0502020204030204" pitchFamily="34" charset="0"/>
                <a:cs typeface="Calibri" panose="020F0502020204030204" pitchFamily="34" charset="0"/>
              </a:rPr>
              <a:t>jak připravit oslavu (Halloween, Vánoce, Velikonoce, Den Země) v dětském domově / domově pro seniory,</a:t>
            </a:r>
          </a:p>
          <a:p>
            <a:pPr marL="342900" indent="-342900">
              <a:buFontTx/>
              <a:buChar char="-"/>
            </a:pPr>
            <a:r>
              <a:rPr lang="cs-CZ" sz="2000" dirty="0">
                <a:latin typeface="Calibri" panose="020F0502020204030204" pitchFamily="34" charset="0"/>
                <a:cs typeface="Calibri" panose="020F0502020204030204" pitchFamily="34" charset="0"/>
              </a:rPr>
              <a:t>jak škola může přispět ke snížení ekologických problémů (úklid řeky, lesa, parku, sběr starých baterií…) v</a:t>
            </a:r>
            <a:r>
              <a:rPr lang="cs-CZ" dirty="0"/>
              <a:t> </a:t>
            </a:r>
            <a:r>
              <a:rPr lang="cs-CZ" sz="2000" dirty="0">
                <a:latin typeface="Calibri" panose="020F0502020204030204" pitchFamily="34" charset="0"/>
                <a:cs typeface="Calibri" panose="020F0502020204030204" pitchFamily="34" charset="0"/>
              </a:rPr>
              <a:t>regionu,</a:t>
            </a:r>
          </a:p>
          <a:p>
            <a:pPr marL="342900" indent="-342900">
              <a:buFontTx/>
              <a:buChar char="-"/>
            </a:pPr>
            <a:r>
              <a:rPr lang="cs-CZ" sz="2000" dirty="0">
                <a:latin typeface="Calibri" panose="020F0502020204030204" pitchFamily="34" charset="0"/>
                <a:cs typeface="Calibri" panose="020F0502020204030204" pitchFamily="34" charset="0"/>
              </a:rPr>
              <a:t>akce venčení útulkových pejsků.</a:t>
            </a:r>
          </a:p>
          <a:p>
            <a:pPr marL="342900" indent="-342900">
              <a:buFontTx/>
              <a:buChar char="-"/>
            </a:pPr>
            <a:endParaRPr lang="cs-CZ" sz="2400" dirty="0">
              <a:solidFill>
                <a:srgbClr val="0000FF"/>
              </a:solidFill>
              <a:latin typeface="PT Sans" panose="020B0503020203020204" pitchFamily="34" charset="-18"/>
            </a:endParaRPr>
          </a:p>
          <a:p>
            <a:endParaRPr lang="cs-CZ" sz="2400" dirty="0">
              <a:solidFill>
                <a:srgbClr val="0000FF"/>
              </a:solidFill>
            </a:endParaRPr>
          </a:p>
        </p:txBody>
      </p:sp>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9209" y="312920"/>
            <a:ext cx="4601331" cy="1089361"/>
          </a:xfrm>
          <a:prstGeom prst="rect">
            <a:avLst/>
          </a:prstGeom>
        </p:spPr>
      </p:pic>
    </p:spTree>
    <p:extLst>
      <p:ext uri="{BB962C8B-B14F-4D97-AF65-F5344CB8AC3E}">
        <p14:creationId xmlns:p14="http://schemas.microsoft.com/office/powerpoint/2010/main" val="2281726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3045756C-7DB1-4571-A14A-1F5C3FF02072}"/>
              </a:ext>
            </a:extLst>
          </p:cNvPr>
          <p:cNvSpPr txBox="1"/>
          <p:nvPr/>
        </p:nvSpPr>
        <p:spPr>
          <a:xfrm>
            <a:off x="461683" y="1711137"/>
            <a:ext cx="11255188" cy="4708981"/>
          </a:xfrm>
          <a:prstGeom prst="rect">
            <a:avLst/>
          </a:prstGeom>
          <a:noFill/>
        </p:spPr>
        <p:txBody>
          <a:bodyPr wrap="square" rtlCol="0">
            <a:spAutoFit/>
          </a:bodyPr>
          <a:lstStyle/>
          <a:p>
            <a:r>
              <a:rPr lang="cs-CZ" sz="2000" b="1" dirty="0">
                <a:latin typeface="Calibri" panose="020F0502020204030204" pitchFamily="34" charset="0"/>
                <a:cs typeface="Calibri" panose="020F0502020204030204" pitchFamily="34" charset="0"/>
              </a:rPr>
              <a:t>KONFLIKTY OBECNĚ V ŽIVOTĚ</a:t>
            </a:r>
          </a:p>
          <a:p>
            <a:endParaRPr lang="cs-CZ" sz="2000" b="1" dirty="0">
              <a:latin typeface="Calibri" panose="020F0502020204030204" pitchFamily="34" charset="0"/>
              <a:cs typeface="Calibri" panose="020F0502020204030204" pitchFamily="34" charset="0"/>
            </a:endParaRPr>
          </a:p>
          <a:p>
            <a:r>
              <a:rPr lang="cs-CZ" sz="2000" b="1" i="0" dirty="0">
                <a:effectLst/>
                <a:latin typeface="Calibri" panose="020F0502020204030204" pitchFamily="34" charset="0"/>
                <a:cs typeface="Calibri" panose="020F0502020204030204" pitchFamily="34" charset="0"/>
              </a:rPr>
              <a:t>Konflikt </a:t>
            </a:r>
            <a:r>
              <a:rPr lang="cs-CZ" sz="2000" i="0" dirty="0">
                <a:effectLst/>
                <a:latin typeface="Calibri" panose="020F0502020204030204" pitchFamily="34" charset="0"/>
                <a:cs typeface="Calibri" panose="020F0502020204030204" pitchFamily="34" charset="0"/>
              </a:rPr>
              <a:t>je nevyhnutelný i mezi uvědomělými lidmi. Jedná se o přirozený důsledek vlivu světa, ve kterém žijeme. Konflikty přitom mohou být konstruktivní a do jisté míry i zdravé. Ať už tak či onak, hlavním cílem zvládnutí konfliktu je jeho zdárné vyřešení. </a:t>
            </a:r>
          </a:p>
          <a:p>
            <a:endParaRPr lang="cs-CZ" sz="2000" dirty="0">
              <a:latin typeface="Calibri" panose="020F0502020204030204" pitchFamily="34" charset="0"/>
              <a:cs typeface="Calibri" panose="020F0502020204030204" pitchFamily="34" charset="0"/>
            </a:endParaRPr>
          </a:p>
          <a:p>
            <a:r>
              <a:rPr lang="cs-CZ" sz="2000" b="1" dirty="0">
                <a:latin typeface="Calibri" panose="020F0502020204030204" pitchFamily="34" charset="0"/>
                <a:cs typeface="Calibri" panose="020F0502020204030204" pitchFamily="34" charset="0"/>
              </a:rPr>
              <a:t>VYROVNÁVÁNÍ SE S KONFLIKTNÍ SITUACÍ </a:t>
            </a:r>
          </a:p>
          <a:p>
            <a:pPr marL="457200" indent="-457200">
              <a:buFont typeface="Arial" panose="020B0604020202020204" pitchFamily="34" charset="0"/>
              <a:buChar char="•"/>
            </a:pPr>
            <a:r>
              <a:rPr lang="cs-CZ" sz="2000" b="1" dirty="0">
                <a:latin typeface="Calibri" panose="020F0502020204030204" pitchFamily="34" charset="0"/>
                <a:cs typeface="Calibri" panose="020F0502020204030204" pitchFamily="34" charset="0"/>
              </a:rPr>
              <a:t>Konfrontace</a:t>
            </a:r>
            <a:r>
              <a:rPr lang="cs-CZ" sz="2000" dirty="0">
                <a:latin typeface="Calibri" panose="020F0502020204030204" pitchFamily="34" charset="0"/>
                <a:cs typeface="Calibri" panose="020F0502020204030204" pitchFamily="34" charset="0"/>
              </a:rPr>
              <a:t> – agresivní a nekooperativní chování, snaha o prosazení svých zájmů (prosazuje se fyzickou hrozbou, formální autoritou, manipulací) </a:t>
            </a:r>
          </a:p>
          <a:p>
            <a:pPr marL="457200" indent="-457200">
              <a:buFont typeface="Arial" panose="020B0604020202020204" pitchFamily="34" charset="0"/>
              <a:buChar char="•"/>
            </a:pPr>
            <a:r>
              <a:rPr lang="cs-CZ" sz="2000" b="1" dirty="0">
                <a:latin typeface="Calibri" panose="020F0502020204030204" pitchFamily="34" charset="0"/>
                <a:cs typeface="Calibri" panose="020F0502020204030204" pitchFamily="34" charset="0"/>
              </a:rPr>
              <a:t>Kooperace</a:t>
            </a:r>
            <a:r>
              <a:rPr lang="cs-CZ" sz="2000" dirty="0">
                <a:latin typeface="Calibri" panose="020F0502020204030204" pitchFamily="34" charset="0"/>
                <a:cs typeface="Calibri" panose="020F0502020204030204" pitchFamily="34" charset="0"/>
              </a:rPr>
              <a:t> – asertivní snaha prosadit se, respektující však i snahy protistrany</a:t>
            </a:r>
          </a:p>
          <a:p>
            <a:pPr marL="457200" indent="-457200">
              <a:buFont typeface="Arial" panose="020B0604020202020204" pitchFamily="34" charset="0"/>
              <a:buChar char="•"/>
            </a:pPr>
            <a:r>
              <a:rPr lang="cs-CZ" sz="2000" b="1" dirty="0">
                <a:latin typeface="Calibri" panose="020F0502020204030204" pitchFamily="34" charset="0"/>
                <a:cs typeface="Calibri" panose="020F0502020204030204" pitchFamily="34" charset="0"/>
              </a:rPr>
              <a:t>Vyhýbání</a:t>
            </a:r>
            <a:r>
              <a:rPr lang="cs-CZ" sz="2000" dirty="0">
                <a:latin typeface="Calibri" panose="020F0502020204030204" pitchFamily="34" charset="0"/>
                <a:cs typeface="Calibri" panose="020F0502020204030204" pitchFamily="34" charset="0"/>
              </a:rPr>
              <a:t> – neasertivní, nerespektování zájmů svých ani zájmů jiných,</a:t>
            </a:r>
          </a:p>
          <a:p>
            <a:pPr marL="457200" indent="-457200">
              <a:buFont typeface="Arial" panose="020B0604020202020204" pitchFamily="34" charset="0"/>
              <a:buChar char="•"/>
            </a:pPr>
            <a:r>
              <a:rPr lang="cs-CZ" sz="2000" b="1" dirty="0">
                <a:latin typeface="Calibri" panose="020F0502020204030204" pitchFamily="34" charset="0"/>
                <a:cs typeface="Calibri" panose="020F0502020204030204" pitchFamily="34" charset="0"/>
              </a:rPr>
              <a:t>Ústup</a:t>
            </a:r>
            <a:r>
              <a:rPr lang="cs-CZ" sz="2000" dirty="0">
                <a:latin typeface="Calibri" panose="020F0502020204030204" pitchFamily="34" charset="0"/>
                <a:cs typeface="Calibri" panose="020F0502020204030204" pitchFamily="34" charset="0"/>
              </a:rPr>
              <a:t> – neasertivní, zřetel na zájmy protistrany, odhlížeje od zájmů svých,</a:t>
            </a:r>
          </a:p>
          <a:p>
            <a:pPr marL="457200" indent="-457200">
              <a:buFont typeface="Arial" panose="020B0604020202020204" pitchFamily="34" charset="0"/>
              <a:buChar char="•"/>
            </a:pPr>
            <a:r>
              <a:rPr lang="cs-CZ" sz="2000" b="1" dirty="0">
                <a:latin typeface="Calibri" panose="020F0502020204030204" pitchFamily="34" charset="0"/>
                <a:cs typeface="Calibri" panose="020F0502020204030204" pitchFamily="34" charset="0"/>
              </a:rPr>
              <a:t>Kompromis</a:t>
            </a:r>
            <a:r>
              <a:rPr lang="cs-CZ" sz="2000" dirty="0">
                <a:latin typeface="Calibri" panose="020F0502020204030204" pitchFamily="34" charset="0"/>
                <a:cs typeface="Calibri" panose="020F0502020204030204" pitchFamily="34" charset="0"/>
              </a:rPr>
              <a:t> – každá strana něco získá i něco ztratí, </a:t>
            </a:r>
          </a:p>
          <a:p>
            <a:pPr marL="457200" indent="-457200">
              <a:buFont typeface="Arial" panose="020B0604020202020204" pitchFamily="34" charset="0"/>
              <a:buChar char="•"/>
            </a:pPr>
            <a:r>
              <a:rPr lang="cs-CZ" sz="2000" b="1" dirty="0">
                <a:latin typeface="Calibri" panose="020F0502020204030204" pitchFamily="34" charset="0"/>
                <a:cs typeface="Calibri" panose="020F0502020204030204" pitchFamily="34" charset="0"/>
              </a:rPr>
              <a:t>Konsenzus</a:t>
            </a:r>
            <a:r>
              <a:rPr lang="cs-CZ" sz="2000" dirty="0">
                <a:latin typeface="Calibri" panose="020F0502020204030204" pitchFamily="34" charset="0"/>
                <a:cs typeface="Calibri" panose="020F0502020204030204" pitchFamily="34" charset="0"/>
              </a:rPr>
              <a:t> - znamená shodu mínění jistého společenství, zejména spontánní a živelný souhlas, obecně jakýkoliv vzájemný souhlas. </a:t>
            </a:r>
          </a:p>
        </p:txBody>
      </p:sp>
      <p:pic>
        <p:nvPicPr>
          <p:cNvPr id="3" name="Obráze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9209" y="312920"/>
            <a:ext cx="4601331" cy="1089361"/>
          </a:xfrm>
          <a:prstGeom prst="rect">
            <a:avLst/>
          </a:prstGeom>
        </p:spPr>
      </p:pic>
    </p:spTree>
    <p:extLst>
      <p:ext uri="{BB962C8B-B14F-4D97-AF65-F5344CB8AC3E}">
        <p14:creationId xmlns:p14="http://schemas.microsoft.com/office/powerpoint/2010/main" val="538464492"/>
      </p:ext>
    </p:extLst>
  </p:cSld>
  <p:clrMapOvr>
    <a:masterClrMapping/>
  </p:clrMapOvr>
</p:sld>
</file>

<file path=ppt/theme/theme1.xml><?xml version="1.0" encoding="utf-8"?>
<a:theme xmlns:a="http://schemas.openxmlformats.org/drawingml/2006/main" name="Kondenzační stopa">
  <a:themeElements>
    <a:clrScheme name="Kondenzační stopa">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Kondenzační stopa">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denzační stopa">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TM04033937[[fn=Kondenzační stopa]]</Template>
  <TotalTime>3380</TotalTime>
  <Words>2131</Words>
  <Application>Microsoft Office PowerPoint</Application>
  <PresentationFormat>Širokoúhlá obrazovka</PresentationFormat>
  <Paragraphs>97</Paragraphs>
  <Slides>15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15</vt:i4>
      </vt:variant>
    </vt:vector>
  </HeadingPairs>
  <TitlesOfParts>
    <vt:vector size="20" baseType="lpstr">
      <vt:lpstr>Arial</vt:lpstr>
      <vt:lpstr>Calibri</vt:lpstr>
      <vt:lpstr>Century Gothic</vt:lpstr>
      <vt:lpstr>PT Sans</vt:lpstr>
      <vt:lpstr>Kondenzační stopa</vt:lpstr>
      <vt:lpstr>“Behaviour and conflicts new methodologies, motivation  and cooperation strategies”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Devět zásad,  jak řešit vzniklé konflikty</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Devět zásad, jak řešit vzniklé konflikty</dc:title>
  <dc:creator>Dvořáková Kateřina</dc:creator>
  <cp:lastModifiedBy>Dvořáková Kateřina</cp:lastModifiedBy>
  <cp:revision>14</cp:revision>
  <dcterms:created xsi:type="dcterms:W3CDTF">2021-08-28T12:36:32Z</dcterms:created>
  <dcterms:modified xsi:type="dcterms:W3CDTF">2021-11-02T10:41:06Z</dcterms:modified>
</cp:coreProperties>
</file>