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259" r:id="rId3"/>
    <p:sldId id="260" r:id="rId4"/>
    <p:sldId id="266" r:id="rId5"/>
    <p:sldId id="261" r:id="rId6"/>
    <p:sldId id="264" r:id="rId7"/>
    <p:sldId id="269" r:id="rId8"/>
    <p:sldId id="262" r:id="rId9"/>
    <p:sldId id="267" r:id="rId10"/>
    <p:sldId id="265" r:id="rId11"/>
    <p:sldId id="272" r:id="rId12"/>
    <p:sldId id="273" r:id="rId13"/>
    <p:sldId id="263" r:id="rId14"/>
    <p:sldId id="308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ka" initials="K" lastIdx="3" clrIdx="0">
    <p:extLst>
      <p:ext uri="{19B8F6BF-5375-455C-9EA6-DF929625EA0E}">
        <p15:presenceInfo xmlns:p15="http://schemas.microsoft.com/office/powerpoint/2012/main" userId="Kat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69D93F-33A5-4152-96C0-F565D2FAE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F35FE6A-D7F7-4FB4-AF18-056A4DF50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29A166-80EA-4186-A36F-7F1546809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F847-4943-4067-BBD8-90045CB5A473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D347BD-8FEB-4290-AF7F-36AA8B9C2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EA0A66-DBC4-44E8-A771-98AEB4B23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B280-596B-48A0-BF04-A0BF261A5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680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6F8152-C3BD-4905-A62E-7F9E7D806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F288AB0-A573-477C-9613-915AD68BA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84E1CC-BABC-488B-A6F5-624EC0B11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F847-4943-4067-BBD8-90045CB5A473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5EBE73-73CF-4092-9A18-5DC272F6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F31001-6309-48CB-BD61-28556774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B280-596B-48A0-BF04-A0BF261A5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567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23F555F-9DE8-4AF2-8164-F109251FEE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FE3D7A2-92D6-4B38-BD14-D04531684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9D06EB-A22D-45AA-9A30-1EC7D0115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F847-4943-4067-BBD8-90045CB5A473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CC9335-93B2-4122-A9F3-8F654B859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FCFE67-2441-4A7E-A49F-443261DDE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B280-596B-48A0-BF04-A0BF261A5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998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8E1FEA-9568-46BA-9FFF-AC282D9C0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898421-5017-499C-9521-EDA5AF457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23B057-3AB7-4DF1-B537-23D5B463E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F847-4943-4067-BBD8-90045CB5A473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EFF1D4-4C6B-4A1E-8561-89A7A084A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CD7648-23B5-4D27-8769-A491B082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B280-596B-48A0-BF04-A0BF261A5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94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A0904B-ED64-4928-ACDD-4EFCA70B4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090605E-6BC9-4606-A627-B27E5C835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44AB63-EA2D-4AB5-9F33-4102234E7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F847-4943-4067-BBD8-90045CB5A473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C8EB34-559F-422C-9721-6798D86CD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CADDC4-09D7-4EE6-957B-228E1DA52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B280-596B-48A0-BF04-A0BF261A5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1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CC7007-F1B6-47F1-88C2-564388CD4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9444AD-AEF3-4F1F-B7C0-4F29DCC1EC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1DD26A1-32D9-4633-A7D7-77D4A25F4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BF3D976-3500-466C-A8BA-DC98E9610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F847-4943-4067-BBD8-90045CB5A473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F0BAC7E-C50D-40A2-8EB1-C2AC16546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6270F90-4244-40CE-A397-4F415E2F4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B280-596B-48A0-BF04-A0BF261A5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5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C7A2F4-508D-4A4E-9FA4-185EA96F1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014BEF-9AFC-47FF-B58D-68F722E86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7D68CAD-C569-4263-973E-D04813602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E1FBA94-EBC6-46E0-911D-617CDC18BB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708EE35-F0A9-418F-AE31-C2C91BD51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CA6E9D1-545B-491C-812B-BDD354D83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F847-4943-4067-BBD8-90045CB5A473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6970762-48AF-4D6B-B9CA-F75ED1C35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9BCDAF8-C218-432F-A324-042C71F0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B280-596B-48A0-BF04-A0BF261A5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306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07A89A-A722-478A-A080-37C36402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639F1C6-7DC7-4F78-8ABB-EEB415956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F847-4943-4067-BBD8-90045CB5A473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99CE04D-D7A8-484E-9403-F8E39526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1E5CD72-A27B-4022-9AC5-6710C89C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B280-596B-48A0-BF04-A0BF261A5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37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97B42D5-A479-4A50-A601-33CAD6746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F847-4943-4067-BBD8-90045CB5A473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A852A43-084A-4EAF-A17C-E43DE28A8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86D3944-3CC8-423C-A5C2-28B4F886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B280-596B-48A0-BF04-A0BF261A5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687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A086FE-7C91-4CDF-9907-516DD3028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50B66D-4A06-49DA-851E-3DFAF4BED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14D50BD-6F71-4574-94A1-BA0FD2685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0407599-3464-4D64-8DCD-11D2BFC56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F847-4943-4067-BBD8-90045CB5A473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4FF68A-6E3F-4998-8DDB-7F99857C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1B6AF97-42B7-41E7-A834-E548EEC19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B280-596B-48A0-BF04-A0BF261A5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75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A621C7-D715-4EFC-B2C5-CA6147C28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E4EA7AE-F147-4642-A3FC-A3F0FA9610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BC4E684-EA6A-4F1E-B43D-E68A40688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BBF5FE1-7927-4C1C-9E04-BD9D0B4D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F847-4943-4067-BBD8-90045CB5A473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3986CFD-B236-4FBE-9C52-64E07DA49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65DBB48-2E12-4B14-84DD-A10C97E23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B280-596B-48A0-BF04-A0BF261A5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0297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456533F-2EB0-4DDB-9B63-50278E813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1E297E-C575-4F61-9A04-3AF91BB83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95C93E-93F7-4593-8BB1-972CF2D243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DF847-4943-4067-BBD8-90045CB5A473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2C5308-B8DA-43DB-8382-1EEF575A6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35B510-FEB5-44AE-AFF0-9B690A50F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AB280-596B-48A0-BF04-A0BF261A5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035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03A338B5-586D-4893-8989-826B949A76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E808234-0FD0-41C8-BF55-9305619A7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3D51C3C-1DE2-4638-A044-AEB3D4F88E6D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E390044-8DB0-474B-BD22-127A5E118B8F}"/>
              </a:ext>
            </a:extLst>
          </p:cNvPr>
          <p:cNvSpPr txBox="1"/>
          <p:nvPr/>
        </p:nvSpPr>
        <p:spPr>
          <a:xfrm>
            <a:off x="4172198" y="5750003"/>
            <a:ext cx="822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00FF"/>
                </a:solidFill>
              </a:rPr>
              <a:t>Účastníci: </a:t>
            </a:r>
          </a:p>
          <a:p>
            <a:r>
              <a:rPr lang="cs-CZ" sz="2400" b="1" dirty="0">
                <a:solidFill>
                  <a:srgbClr val="0000FF"/>
                </a:solidFill>
              </a:rPr>
              <a:t>Mgr. Kateřina Dvořáková, MBA, Mgr. Danuše Karlíková, MBA</a:t>
            </a:r>
          </a:p>
          <a:p>
            <a:endParaRPr lang="cs-CZ" dirty="0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53976A2B-62FE-4C28-AA7B-C0958665C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4" y="6049674"/>
            <a:ext cx="2969172" cy="70295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3C75803-CBD2-4F7F-8AE2-0E3CDCA2398B}"/>
              </a:ext>
            </a:extLst>
          </p:cNvPr>
          <p:cNvSpPr txBox="1"/>
          <p:nvPr/>
        </p:nvSpPr>
        <p:spPr>
          <a:xfrm>
            <a:off x="1524000" y="467464"/>
            <a:ext cx="81686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b="1" dirty="0" err="1">
                <a:solidFill>
                  <a:srgbClr val="0000FF"/>
                </a:solidFill>
              </a:rPr>
              <a:t>Useful</a:t>
            </a:r>
            <a:r>
              <a:rPr lang="cs-CZ" sz="9600" b="1" dirty="0">
                <a:solidFill>
                  <a:srgbClr val="0000FF"/>
                </a:solidFill>
              </a:rPr>
              <a:t> IT </a:t>
            </a:r>
            <a:r>
              <a:rPr lang="cs-CZ" sz="9600" b="1" dirty="0" err="1">
                <a:solidFill>
                  <a:srgbClr val="0000FF"/>
                </a:solidFill>
              </a:rPr>
              <a:t>tools</a:t>
            </a:r>
            <a:r>
              <a:rPr lang="cs-CZ" sz="9600" b="1" dirty="0">
                <a:solidFill>
                  <a:srgbClr val="0000FF"/>
                </a:solidFill>
              </a:rPr>
              <a:t> </a:t>
            </a:r>
            <a:r>
              <a:rPr lang="cs-CZ" sz="9600" b="1" dirty="0" err="1">
                <a:solidFill>
                  <a:srgbClr val="0000FF"/>
                </a:solidFill>
              </a:rPr>
              <a:t>for</a:t>
            </a:r>
            <a:r>
              <a:rPr lang="cs-CZ" sz="9600" b="1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cs-CZ" sz="9600" b="1" dirty="0" err="1">
                <a:solidFill>
                  <a:srgbClr val="0000FF"/>
                </a:solidFill>
              </a:rPr>
              <a:t>teachers</a:t>
            </a:r>
            <a:endParaRPr lang="cs-CZ" sz="9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385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42CBBAE4-6ECA-4C80-A3E0-7838D8C642F5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75D097D-E70B-4053-AB03-0107EA3F3646}"/>
              </a:ext>
            </a:extLst>
          </p:cNvPr>
          <p:cNvSpPr txBox="1"/>
          <p:nvPr/>
        </p:nvSpPr>
        <p:spPr>
          <a:xfrm>
            <a:off x="238125" y="190500"/>
            <a:ext cx="118586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00FF"/>
                </a:solidFill>
              </a:rPr>
              <a:t>VE ŠKOLE</a:t>
            </a:r>
            <a:r>
              <a:rPr lang="cs-CZ" sz="2400" dirty="0">
                <a:solidFill>
                  <a:srgbClr val="0000FF"/>
                </a:solidFill>
              </a:rPr>
              <a:t>: Žáci jdou na svém mobilu (PC) na KAHOOT.IT a napíšou game pin a pak své jméno – všechny uvidíš u sebe na obrazovce. Jak tam jsou všechna jména, odstartuj hru.</a:t>
            </a:r>
          </a:p>
          <a:p>
            <a:r>
              <a:rPr lang="cs-CZ" sz="2400" b="1" dirty="0">
                <a:solidFill>
                  <a:srgbClr val="00B050"/>
                </a:solidFill>
              </a:rPr>
              <a:t>DOMA:</a:t>
            </a:r>
            <a:r>
              <a:rPr lang="cs-CZ" sz="2400" dirty="0">
                <a:solidFill>
                  <a:srgbClr val="00B050"/>
                </a:solidFill>
              </a:rPr>
              <a:t> Do chatu pošli odkaz z 8. kroku ASSIGN. Každý si to sám otevře a hraje.</a:t>
            </a:r>
          </a:p>
          <a:p>
            <a:r>
              <a:rPr lang="cs-CZ" sz="2400" dirty="0">
                <a:solidFill>
                  <a:srgbClr val="0000FF"/>
                </a:solidFill>
              </a:rPr>
              <a:t>Vidíš všechny hráče a po každé otázce průběžné pořadí prvních 5 hráčů. Na konci je podium pro vítěze</a:t>
            </a:r>
            <a:r>
              <a:rPr lang="cs-CZ" sz="2400" dirty="0">
                <a:solidFill>
                  <a:srgbClr val="00B050"/>
                </a:solidFill>
              </a:rPr>
              <a:t>. 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POZOR! </a:t>
            </a:r>
            <a:r>
              <a:rPr lang="cs-CZ" sz="2400" dirty="0">
                <a:solidFill>
                  <a:srgbClr val="FF0000"/>
                </a:solidFill>
              </a:rPr>
              <a:t>Zkontroluj správnosti odpovědí na stránce, kde se kvíz otevírá nebo ve zpětné vazbě – další slide. Rychlejší někdy bývají umístění před správnými odpověďmi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BBCE408-48BA-42D3-8709-111D1C2880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321"/>
          <a:stretch/>
        </p:blipFill>
        <p:spPr>
          <a:xfrm>
            <a:off x="2533650" y="3286124"/>
            <a:ext cx="9229725" cy="3381375"/>
          </a:xfrm>
          <a:prstGeom prst="rect">
            <a:avLst/>
          </a:prstGeom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EE944CD5-BFB3-4328-84C3-8C5417AB3C3E}"/>
              </a:ext>
            </a:extLst>
          </p:cNvPr>
          <p:cNvCxnSpPr>
            <a:cxnSpLocks/>
          </p:cNvCxnSpPr>
          <p:nvPr/>
        </p:nvCxnSpPr>
        <p:spPr>
          <a:xfrm flipH="1">
            <a:off x="6562725" y="2400300"/>
            <a:ext cx="1133475" cy="109710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56F8BF02-4B42-4820-8A04-DA6E5923C1F9}"/>
              </a:ext>
            </a:extLst>
          </p:cNvPr>
          <p:cNvCxnSpPr>
            <a:cxnSpLocks/>
          </p:cNvCxnSpPr>
          <p:nvPr/>
        </p:nvCxnSpPr>
        <p:spPr>
          <a:xfrm>
            <a:off x="3619500" y="2400300"/>
            <a:ext cx="4486275" cy="35433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E8FFAF27-D6EC-40CF-91C1-D35201A70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92" y="6012557"/>
            <a:ext cx="2969172" cy="7029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45610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B621DAB-B5CD-43AC-8B0B-871309F137DB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C6BBBA-D9B5-4A92-B6D3-A88332EE6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69" y="1247775"/>
            <a:ext cx="10843262" cy="474283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C15C457-8BAA-4A0F-A667-7E6833BF0EB0}"/>
              </a:ext>
            </a:extLst>
          </p:cNvPr>
          <p:cNvSpPr txBox="1"/>
          <p:nvPr/>
        </p:nvSpPr>
        <p:spPr>
          <a:xfrm>
            <a:off x="1228725" y="552450"/>
            <a:ext cx="6304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Na kontrolu správnosti odpovědí = zpětná vazba</a:t>
            </a: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289B4833-5D70-4E36-89B0-07A891EE8774}"/>
              </a:ext>
            </a:extLst>
          </p:cNvPr>
          <p:cNvCxnSpPr>
            <a:cxnSpLocks/>
          </p:cNvCxnSpPr>
          <p:nvPr/>
        </p:nvCxnSpPr>
        <p:spPr>
          <a:xfrm flipH="1">
            <a:off x="4105275" y="921782"/>
            <a:ext cx="800100" cy="8022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56821BB3-1500-4AAF-9D87-1A1DAA14C4C8}"/>
              </a:ext>
            </a:extLst>
          </p:cNvPr>
          <p:cNvSpPr txBox="1"/>
          <p:nvPr/>
        </p:nvSpPr>
        <p:spPr>
          <a:xfrm>
            <a:off x="8458200" y="3429000"/>
            <a:ext cx="2076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  <a:highlight>
                  <a:srgbClr val="FFFF00"/>
                </a:highlight>
              </a:rPr>
              <a:t>Je vidět procento správných </a:t>
            </a:r>
          </a:p>
          <a:p>
            <a:r>
              <a:rPr lang="cs-CZ" sz="2400" dirty="0">
                <a:solidFill>
                  <a:srgbClr val="FF0000"/>
                </a:solidFill>
                <a:highlight>
                  <a:srgbClr val="FFFF00"/>
                </a:highlight>
              </a:rPr>
              <a:t>Odpovědí</a:t>
            </a:r>
          </a:p>
          <a:p>
            <a:r>
              <a:rPr lang="cs-CZ" sz="2400" dirty="0">
                <a:solidFill>
                  <a:srgbClr val="FF0000"/>
                </a:solidFill>
                <a:highlight>
                  <a:srgbClr val="FFFF00"/>
                </a:highlight>
              </a:rPr>
              <a:t> u jednotlivých otázek</a:t>
            </a:r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7D041D98-3447-4FC1-903F-E60D57266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213" y="6017011"/>
            <a:ext cx="2969172" cy="7029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578004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1DC45C2F-F258-483F-A16B-FE69148395A8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36C0777-BB57-45C7-BE0B-DFC0DF35E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1608880"/>
            <a:ext cx="10248900" cy="428709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389256F-60E4-4CCE-96CB-01F16A5B09E7}"/>
              </a:ext>
            </a:extLst>
          </p:cNvPr>
          <p:cNvSpPr txBox="1"/>
          <p:nvPr/>
        </p:nvSpPr>
        <p:spPr>
          <a:xfrm>
            <a:off x="523875" y="1959757"/>
            <a:ext cx="3564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Celkové vyhodnocení třídy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918F9FE-3A4A-487C-8F12-EA3CFA643F02}"/>
              </a:ext>
            </a:extLst>
          </p:cNvPr>
          <p:cNvSpPr txBox="1"/>
          <p:nvPr/>
        </p:nvSpPr>
        <p:spPr>
          <a:xfrm>
            <a:off x="761999" y="5057775"/>
            <a:ext cx="279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Obtížné otázky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4560E7F-2746-4B20-8F06-9AB9DD8629BB}"/>
              </a:ext>
            </a:extLst>
          </p:cNvPr>
          <p:cNvSpPr txBox="1"/>
          <p:nvPr/>
        </p:nvSpPr>
        <p:spPr>
          <a:xfrm>
            <a:off x="8686800" y="4345587"/>
            <a:ext cx="279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Nedokončilo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B5D749B-5436-4B6A-9B37-597AC26DE8F2}"/>
              </a:ext>
            </a:extLst>
          </p:cNvPr>
          <p:cNvSpPr txBox="1"/>
          <p:nvPr/>
        </p:nvSpPr>
        <p:spPr>
          <a:xfrm>
            <a:off x="5267324" y="4430583"/>
            <a:ext cx="4095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Kdo potřebuje pomoc: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D7EED44A-293D-476F-B501-DB77564857F0}"/>
              </a:ext>
            </a:extLst>
          </p:cNvPr>
          <p:cNvCxnSpPr>
            <a:cxnSpLocks/>
          </p:cNvCxnSpPr>
          <p:nvPr/>
        </p:nvCxnSpPr>
        <p:spPr>
          <a:xfrm flipH="1">
            <a:off x="1285875" y="771525"/>
            <a:ext cx="1190625" cy="9048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58FAF7C-0842-41C3-A7C2-E52A4B0450ED}"/>
              </a:ext>
            </a:extLst>
          </p:cNvPr>
          <p:cNvSpPr txBox="1"/>
          <p:nvPr/>
        </p:nvSpPr>
        <p:spPr>
          <a:xfrm>
            <a:off x="2508948" y="402193"/>
            <a:ext cx="133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SHRNUTÍ</a:t>
            </a:r>
          </a:p>
        </p:txBody>
      </p:sp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E1C62D2E-151F-4095-91F2-13FC83097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213" y="6017011"/>
            <a:ext cx="2969172" cy="7029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35938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>
            <a:extLst>
              <a:ext uri="{FF2B5EF4-FFF2-40B4-BE49-F238E27FC236}">
                <a16:creationId xmlns:a16="http://schemas.microsoft.com/office/drawing/2014/main" id="{D8B48FAA-D06D-40D0-98FB-BA704B386786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780FE09-5252-45C8-8945-6A7C22644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" y="412913"/>
            <a:ext cx="4332530" cy="179641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E69F9B2-BCDA-45A5-9095-289B574DA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832" y="2381374"/>
            <a:ext cx="5790236" cy="398894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2EB414C-22D8-46B0-A671-62946DCE4294}"/>
              </a:ext>
            </a:extLst>
          </p:cNvPr>
          <p:cNvSpPr txBox="1"/>
          <p:nvPr/>
        </p:nvSpPr>
        <p:spPr>
          <a:xfrm>
            <a:off x="6303963" y="2535855"/>
            <a:ext cx="495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highlight>
                  <a:srgbClr val="FFFF00"/>
                </a:highlight>
              </a:rPr>
              <a:t>Napiš otázku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1410577-3532-4B95-A9C0-1697BB2A21CD}"/>
              </a:ext>
            </a:extLst>
          </p:cNvPr>
          <p:cNvSpPr txBox="1"/>
          <p:nvPr/>
        </p:nvSpPr>
        <p:spPr>
          <a:xfrm>
            <a:off x="7833360" y="5172205"/>
            <a:ext cx="495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highlight>
                  <a:srgbClr val="FFFF00"/>
                </a:highlight>
              </a:rPr>
              <a:t>Napiš 4 možnosti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28167F9-E10B-4B0A-B72D-EF2D6C4D997C}"/>
              </a:ext>
            </a:extLst>
          </p:cNvPr>
          <p:cNvSpPr txBox="1"/>
          <p:nvPr/>
        </p:nvSpPr>
        <p:spPr>
          <a:xfrm>
            <a:off x="8036560" y="3059668"/>
            <a:ext cx="495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highlight>
                  <a:srgbClr val="FFFF00"/>
                </a:highlight>
              </a:rPr>
              <a:t>Vlož obrázek (nemusíš)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8E06FAF-27A8-49C2-8275-35EAA2925F09}"/>
              </a:ext>
            </a:extLst>
          </p:cNvPr>
          <p:cNvSpPr txBox="1"/>
          <p:nvPr/>
        </p:nvSpPr>
        <p:spPr>
          <a:xfrm>
            <a:off x="1676400" y="48644"/>
            <a:ext cx="10772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Pokud chceš vytvořit nový kvíz, klikni hned na úvodní stránce vpravo nahoře: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72C5C89-57F6-4AC5-920A-A6D066CC5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741589"/>
            <a:ext cx="3749465" cy="5062537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CEC593F2-FBD1-4F05-BE4E-0B0D0414A7AB}"/>
              </a:ext>
            </a:extLst>
          </p:cNvPr>
          <p:cNvSpPr txBox="1"/>
          <p:nvPr/>
        </p:nvSpPr>
        <p:spPr>
          <a:xfrm>
            <a:off x="719480" y="2720521"/>
            <a:ext cx="5204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buď na testování žáků – 4 možnosti - </a:t>
            </a:r>
            <a:r>
              <a:rPr lang="cs-CZ" b="1" dirty="0" err="1">
                <a:solidFill>
                  <a:srgbClr val="FF0000"/>
                </a:solidFill>
              </a:rPr>
              <a:t>quiz</a:t>
            </a:r>
            <a:r>
              <a:rPr lang="cs-CZ" b="1" dirty="0">
                <a:solidFill>
                  <a:srgbClr val="FF0000"/>
                </a:solidFill>
              </a:rPr>
              <a:t>, </a:t>
            </a:r>
          </a:p>
          <a:p>
            <a:r>
              <a:rPr lang="cs-CZ" b="1" dirty="0">
                <a:solidFill>
                  <a:srgbClr val="FF0000"/>
                </a:solidFill>
              </a:rPr>
              <a:t>nebo na zjišťování názoru – dotazník = </a:t>
            </a:r>
            <a:r>
              <a:rPr lang="cs-CZ" b="1" dirty="0" err="1">
                <a:solidFill>
                  <a:srgbClr val="FF0000"/>
                </a:solidFill>
              </a:rPr>
              <a:t>questionnaire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DA71AD8-E342-4903-B75D-4BA80CA34627}"/>
              </a:ext>
            </a:extLst>
          </p:cNvPr>
          <p:cNvSpPr txBox="1"/>
          <p:nvPr/>
        </p:nvSpPr>
        <p:spPr>
          <a:xfrm>
            <a:off x="2103332" y="5755782"/>
            <a:ext cx="400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=  Jen jedna odpověď je správná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1444459-C30C-43D6-AD22-38883E4265CF}"/>
              </a:ext>
            </a:extLst>
          </p:cNvPr>
          <p:cNvSpPr txBox="1"/>
          <p:nvPr/>
        </p:nvSpPr>
        <p:spPr>
          <a:xfrm>
            <a:off x="714717" y="6185653"/>
            <a:ext cx="602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Multiple</a:t>
            </a:r>
            <a:r>
              <a:rPr lang="cs-CZ" dirty="0"/>
              <a:t> </a:t>
            </a:r>
            <a:r>
              <a:rPr lang="cs-CZ" dirty="0" err="1"/>
              <a:t>answers</a:t>
            </a: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=  možnost více  správných odpovědí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DFB3CB2-F732-42AE-BBA8-5D8FAFD32F26}"/>
              </a:ext>
            </a:extLst>
          </p:cNvPr>
          <p:cNvSpPr txBox="1"/>
          <p:nvPr/>
        </p:nvSpPr>
        <p:spPr>
          <a:xfrm>
            <a:off x="2013599" y="3710556"/>
            <a:ext cx="400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Nastav časový limit na odpověď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560181E-CC09-4AA3-8903-20B52DE3B62B}"/>
              </a:ext>
            </a:extLst>
          </p:cNvPr>
          <p:cNvSpPr txBox="1"/>
          <p:nvPr/>
        </p:nvSpPr>
        <p:spPr>
          <a:xfrm>
            <a:off x="1923866" y="4695528"/>
            <a:ext cx="400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Zvol bodování otázek</a:t>
            </a:r>
          </a:p>
        </p:txBody>
      </p:sp>
      <p:pic>
        <p:nvPicPr>
          <p:cNvPr id="17" name="Obrázek 16" descr="Obsah obrázku text&#10;&#10;Popis byl vytvořen automaticky">
            <a:extLst>
              <a:ext uri="{FF2B5EF4-FFF2-40B4-BE49-F238E27FC236}">
                <a16:creationId xmlns:a16="http://schemas.microsoft.com/office/drawing/2014/main" id="{92E681BD-D771-4ED3-899D-368199D66A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7213" y="6017011"/>
            <a:ext cx="2969172" cy="7029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811179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154B6AB7-4CBA-46B6-9966-D06801385AB1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FE50ED9-8DF3-4AA3-9AFB-ECD81F3C7B72}"/>
              </a:ext>
            </a:extLst>
          </p:cNvPr>
          <p:cNvSpPr txBox="1"/>
          <p:nvPr/>
        </p:nvSpPr>
        <p:spPr>
          <a:xfrm>
            <a:off x="3048990" y="2565899"/>
            <a:ext cx="6097978" cy="1732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cs-CZ" sz="1800" b="1" dirty="0">
                <a:solidFill>
                  <a:srgbClr val="0000FF"/>
                </a:solidFill>
              </a:rPr>
              <a:t>Spolufinancováno z programu Evropské Unie Erasmus+</a:t>
            </a:r>
          </a:p>
          <a:p>
            <a:pPr lvl="0" algn="ctr">
              <a:lnSpc>
                <a:spcPct val="120000"/>
              </a:lnSpc>
            </a:pPr>
            <a:r>
              <a:rPr lang="cs-CZ" sz="1800" b="1" dirty="0">
                <a:solidFill>
                  <a:srgbClr val="0000FF"/>
                </a:solidFill>
              </a:rPr>
              <a:t>Podpora Evropské komise pro vydání této publikace nepředstavuje potvrzení obsahu, který odráží pouze názory autorů, a Komise nemůže nést odpovědnost za jakékoli použití informací v ní obsažených.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2BEB49EF-1FF1-4681-9528-37F13EAFC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176" y="5723907"/>
            <a:ext cx="4207209" cy="99605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720089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FA81B9DB-DD46-4BD7-9792-538EFD2566C6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56FCD37-47D4-42CD-891A-57D39716E56D}"/>
              </a:ext>
            </a:extLst>
          </p:cNvPr>
          <p:cNvSpPr txBox="1"/>
          <p:nvPr/>
        </p:nvSpPr>
        <p:spPr>
          <a:xfrm>
            <a:off x="400050" y="485775"/>
            <a:ext cx="1117282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00FF"/>
                </a:solidFill>
              </a:rPr>
              <a:t>KAHOOT   KAHOOT.COM</a:t>
            </a:r>
          </a:p>
          <a:p>
            <a:endParaRPr lang="cs-CZ" dirty="0"/>
          </a:p>
          <a:p>
            <a:r>
              <a:rPr lang="cs-CZ" sz="3200" dirty="0">
                <a:solidFill>
                  <a:srgbClr val="0000FF"/>
                </a:solidFill>
              </a:rPr>
              <a:t>Spousta vytvořených kvízů, stačí vyhledat, co potřebujete.</a:t>
            </a:r>
          </a:p>
          <a:p>
            <a:r>
              <a:rPr lang="cs-CZ" sz="3200" dirty="0">
                <a:solidFill>
                  <a:srgbClr val="0000FF"/>
                </a:solidFill>
              </a:rPr>
              <a:t>Děcka to baví</a:t>
            </a:r>
          </a:p>
          <a:p>
            <a:r>
              <a:rPr lang="cs-CZ" sz="3200" dirty="0">
                <a:solidFill>
                  <a:srgbClr val="FF0000"/>
                </a:solidFill>
                <a:highlight>
                  <a:srgbClr val="FFFF00"/>
                </a:highlight>
              </a:rPr>
              <a:t>Kroky popsaného postupu jsou vyznačeny červeně</a:t>
            </a: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C0872A1E-559B-442D-934E-4E8940905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213" y="6017011"/>
            <a:ext cx="2969172" cy="7029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21749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B9444C7-8D5C-49C7-980A-C1B4B1C5E949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027460D-FFF7-4359-B2AE-9CFCA2A17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437051"/>
            <a:ext cx="10877550" cy="226874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69F449C-BABB-41FC-99FD-FD03007B048D}"/>
              </a:ext>
            </a:extLst>
          </p:cNvPr>
          <p:cNvSpPr txBox="1"/>
          <p:nvPr/>
        </p:nvSpPr>
        <p:spPr>
          <a:xfrm>
            <a:off x="9217969" y="67719"/>
            <a:ext cx="2069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highlight>
                  <a:srgbClr val="FFFF00"/>
                </a:highlight>
              </a:rPr>
              <a:t>1. KROK - přihlášení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60FE756-39D6-41D8-B909-A1E36ECAAB81}"/>
              </a:ext>
            </a:extLst>
          </p:cNvPr>
          <p:cNvSpPr txBox="1"/>
          <p:nvPr/>
        </p:nvSpPr>
        <p:spPr>
          <a:xfrm>
            <a:off x="10601325" y="925093"/>
            <a:ext cx="159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highlight>
                  <a:srgbClr val="FFFF00"/>
                </a:highlight>
              </a:rPr>
              <a:t>Po přihlášení už jen LOG IN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C30E77A-A56C-44C3-984B-1D0D1AB91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98" y="3245031"/>
            <a:ext cx="7324725" cy="373028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A7CE5DA-8792-44FB-90A1-3C27C6A6A94E}"/>
              </a:ext>
            </a:extLst>
          </p:cNvPr>
          <p:cNvSpPr txBox="1"/>
          <p:nvPr/>
        </p:nvSpPr>
        <p:spPr>
          <a:xfrm>
            <a:off x="819784" y="5900025"/>
            <a:ext cx="951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highlight>
                  <a:srgbClr val="FFFF00"/>
                </a:highlight>
              </a:rPr>
              <a:t>2. KROK</a:t>
            </a:r>
          </a:p>
        </p:txBody>
      </p:sp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F22C9523-6A37-4785-B0C4-D8DE56739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213" y="6017011"/>
            <a:ext cx="2969172" cy="7029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55300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056E9566-B648-42C5-AE64-6C573EC35AA7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B654C74-E72E-4BEA-BF70-D34092134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9" y="2859345"/>
            <a:ext cx="8010525" cy="377834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8C9B3C0-17B9-4C04-9BA1-E0E4E087D044}"/>
              </a:ext>
            </a:extLst>
          </p:cNvPr>
          <p:cNvSpPr txBox="1"/>
          <p:nvPr/>
        </p:nvSpPr>
        <p:spPr>
          <a:xfrm>
            <a:off x="1356360" y="3566400"/>
            <a:ext cx="951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highlight>
                  <a:srgbClr val="FFFF00"/>
                </a:highlight>
              </a:rPr>
              <a:t>3. KROK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4C6CB80-6CFB-47C6-8E01-A5D242042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85" y="220310"/>
            <a:ext cx="6502021" cy="2808639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85913FE9-6534-4D3B-9ECA-49846CB34C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213" y="6017011"/>
            <a:ext cx="2969172" cy="7029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096205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8D783E1C-6771-4315-B2C3-E4F95FBB8677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71ACE3D-51C1-4C88-822A-141CA5A9F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76" y="335280"/>
            <a:ext cx="7346824" cy="333510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13BE1FE-437F-4C03-8C49-ECC9C632F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856227"/>
            <a:ext cx="8270240" cy="366649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875AB05-C4C9-4D0A-B615-C4290A0B8C8D}"/>
              </a:ext>
            </a:extLst>
          </p:cNvPr>
          <p:cNvSpPr txBox="1"/>
          <p:nvPr/>
        </p:nvSpPr>
        <p:spPr>
          <a:xfrm>
            <a:off x="676275" y="3670386"/>
            <a:ext cx="951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highlight>
                  <a:srgbClr val="FFFF00"/>
                </a:highlight>
              </a:rPr>
              <a:t>4. KROK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1846DE5-C1F8-4627-8C00-67B5D7720C99}"/>
              </a:ext>
            </a:extLst>
          </p:cNvPr>
          <p:cNvSpPr txBox="1"/>
          <p:nvPr/>
        </p:nvSpPr>
        <p:spPr>
          <a:xfrm>
            <a:off x="5709921" y="3485720"/>
            <a:ext cx="951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highlight>
                  <a:srgbClr val="FFFF00"/>
                </a:highlight>
              </a:rPr>
              <a:t>5. KROK</a:t>
            </a:r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9368DF67-96B1-44FA-BC0F-96A19B380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213" y="6017011"/>
            <a:ext cx="2969172" cy="7029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80559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C92436A8-CD7C-49F6-B114-3899E355C837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BEDD124-4ACB-4D31-8A04-5A378B5A7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557199"/>
            <a:ext cx="10668000" cy="459097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9BE7E7E-175C-452D-B2C1-F17A61D429F5}"/>
              </a:ext>
            </a:extLst>
          </p:cNvPr>
          <p:cNvSpPr txBox="1"/>
          <p:nvPr/>
        </p:nvSpPr>
        <p:spPr>
          <a:xfrm>
            <a:off x="2438400" y="2021840"/>
            <a:ext cx="877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highlight>
                  <a:srgbClr val="FFFF00"/>
                </a:highlight>
              </a:rPr>
              <a:t>Napiš, co hledáš (vyjmenovaná slova, kvadratické rovnice, napoleonské války…)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6CDF4A0-94A1-47BB-8B63-C42E5780A611}"/>
              </a:ext>
            </a:extLst>
          </p:cNvPr>
          <p:cNvSpPr txBox="1"/>
          <p:nvPr/>
        </p:nvSpPr>
        <p:spPr>
          <a:xfrm>
            <a:off x="3009900" y="1652508"/>
            <a:ext cx="951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highlight>
                  <a:srgbClr val="FFFF00"/>
                </a:highlight>
              </a:rPr>
              <a:t>6. KROK</a:t>
            </a: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0005271F-B608-4BC2-A95C-821D81B6B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213" y="6028886"/>
            <a:ext cx="2969172" cy="7029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39052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E6147DBF-8765-4BB2-B280-12A54A475EE0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2C14ABF-319F-48E8-A307-31A74CB23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4" y="841873"/>
            <a:ext cx="9958158" cy="4215902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6551263-4DFD-42AC-8AFF-C820482CFEFB}"/>
              </a:ext>
            </a:extLst>
          </p:cNvPr>
          <p:cNvSpPr txBox="1"/>
          <p:nvPr/>
        </p:nvSpPr>
        <p:spPr>
          <a:xfrm>
            <a:off x="847724" y="342900"/>
            <a:ext cx="1108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Zjisti, jestli Ti otázky vyhovují, podívej se na </a:t>
            </a:r>
            <a:r>
              <a:rPr lang="cs-CZ" b="1" dirty="0">
                <a:solidFill>
                  <a:srgbClr val="FF0000"/>
                </a:solidFill>
                <a:highlight>
                  <a:srgbClr val="FFFF00"/>
                </a:highlight>
              </a:rPr>
              <a:t>možnosti odpověd</a:t>
            </a:r>
            <a:r>
              <a:rPr lang="cs-CZ" b="1" dirty="0">
                <a:solidFill>
                  <a:srgbClr val="FF0000"/>
                </a:solidFill>
              </a:rPr>
              <a:t>í                           a </a:t>
            </a:r>
            <a:r>
              <a:rPr lang="cs-CZ" b="1" dirty="0">
                <a:solidFill>
                  <a:srgbClr val="FF0000"/>
                </a:solidFill>
                <a:highlight>
                  <a:srgbClr val="FFFF00"/>
                </a:highlight>
              </a:rPr>
              <a:t>kolik času mají na odpověď</a:t>
            </a: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1F7B4D00-A6E5-4B9C-9BBC-B3CAAB685504}"/>
              </a:ext>
            </a:extLst>
          </p:cNvPr>
          <p:cNvCxnSpPr>
            <a:cxnSpLocks/>
          </p:cNvCxnSpPr>
          <p:nvPr/>
        </p:nvCxnSpPr>
        <p:spPr>
          <a:xfrm>
            <a:off x="2809875" y="712232"/>
            <a:ext cx="1819275" cy="14499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4800F658-8004-4272-ABB8-1FCCCED7125B}"/>
              </a:ext>
            </a:extLst>
          </p:cNvPr>
          <p:cNvCxnSpPr>
            <a:cxnSpLocks/>
          </p:cNvCxnSpPr>
          <p:nvPr/>
        </p:nvCxnSpPr>
        <p:spPr>
          <a:xfrm>
            <a:off x="5724525" y="712232"/>
            <a:ext cx="3238500" cy="8879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2B91BE2D-7705-4480-B1AB-D94DC2B8F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616" y="3625568"/>
            <a:ext cx="5684210" cy="3043209"/>
          </a:xfrm>
          <a:prstGeom prst="rect">
            <a:avLst/>
          </a:prstGeom>
        </p:spPr>
      </p:pic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79BD5868-3B68-4BE6-B253-0E3365838709}"/>
              </a:ext>
            </a:extLst>
          </p:cNvPr>
          <p:cNvCxnSpPr>
            <a:cxnSpLocks/>
          </p:cNvCxnSpPr>
          <p:nvPr/>
        </p:nvCxnSpPr>
        <p:spPr>
          <a:xfrm flipH="1">
            <a:off x="7667625" y="1724916"/>
            <a:ext cx="1600200" cy="30852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FB021206-6C96-4F1B-8BDC-34F260AB5A1B}"/>
              </a:ext>
            </a:extLst>
          </p:cNvPr>
          <p:cNvCxnSpPr>
            <a:cxnSpLocks/>
          </p:cNvCxnSpPr>
          <p:nvPr/>
        </p:nvCxnSpPr>
        <p:spPr>
          <a:xfrm flipH="1">
            <a:off x="9735220" y="610743"/>
            <a:ext cx="304800" cy="20021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D89A180F-93AF-48B2-B9A5-BAA99231C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23" y="6016127"/>
            <a:ext cx="2969172" cy="7029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086651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8B97F167-D276-4F52-B898-B14292543292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E23C9D2-7DA1-4DCB-8F3F-2D7BD35D8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68" y="436880"/>
            <a:ext cx="4874312" cy="538321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6D79604-7647-444E-8B01-41958BCFB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190" y="194944"/>
            <a:ext cx="6689983" cy="360489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1574D73-A095-4531-A4FA-0443DD231249}"/>
              </a:ext>
            </a:extLst>
          </p:cNvPr>
          <p:cNvSpPr txBox="1"/>
          <p:nvPr/>
        </p:nvSpPr>
        <p:spPr>
          <a:xfrm>
            <a:off x="5505450" y="4129523"/>
            <a:ext cx="30341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Promítáš otázky na tabuli, žáci na svém mobilu vidí jen barvy odpovědí – ve výuce, pracujete společně</a:t>
            </a:r>
          </a:p>
          <a:p>
            <a:endParaRPr lang="cs-CZ" b="1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Můžeš u každé otázky zkrátit daný časový limit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DE2F611-28D7-4C23-9F5B-A36800F6878D}"/>
              </a:ext>
            </a:extLst>
          </p:cNvPr>
          <p:cNvSpPr txBox="1"/>
          <p:nvPr/>
        </p:nvSpPr>
        <p:spPr>
          <a:xfrm>
            <a:off x="9243604" y="4194291"/>
            <a:ext cx="24479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žáci vidí otázky i  možnosti odpovědí – online výuka</a:t>
            </a:r>
          </a:p>
          <a:p>
            <a:endParaRPr lang="cs-CZ" b="1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Žáci pracují samostatně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DAD09C8-F392-41B7-952D-C4124DA48842}"/>
              </a:ext>
            </a:extLst>
          </p:cNvPr>
          <p:cNvSpPr txBox="1"/>
          <p:nvPr/>
        </p:nvSpPr>
        <p:spPr>
          <a:xfrm>
            <a:off x="1143000" y="5929311"/>
            <a:ext cx="951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highlight>
                  <a:srgbClr val="FFFF00"/>
                </a:highlight>
              </a:rPr>
              <a:t>7. KROK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B64F1C2-F421-4927-8BA5-31E0FC59914A}"/>
              </a:ext>
            </a:extLst>
          </p:cNvPr>
          <p:cNvSpPr txBox="1"/>
          <p:nvPr/>
        </p:nvSpPr>
        <p:spPr>
          <a:xfrm>
            <a:off x="8223249" y="3135519"/>
            <a:ext cx="951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highlight>
                  <a:srgbClr val="FFFF00"/>
                </a:highlight>
              </a:rPr>
              <a:t>8. KROK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C7C52EAE-5B25-494A-BA11-47FD827C26C0}"/>
              </a:ext>
            </a:extLst>
          </p:cNvPr>
          <p:cNvCxnSpPr>
            <a:cxnSpLocks/>
          </p:cNvCxnSpPr>
          <p:nvPr/>
        </p:nvCxnSpPr>
        <p:spPr>
          <a:xfrm flipH="1">
            <a:off x="6389464" y="3563560"/>
            <a:ext cx="466658" cy="5659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E20792BB-AAFE-429E-B177-A0AB20987FD5}"/>
              </a:ext>
            </a:extLst>
          </p:cNvPr>
          <p:cNvCxnSpPr>
            <a:cxnSpLocks/>
          </p:cNvCxnSpPr>
          <p:nvPr/>
        </p:nvCxnSpPr>
        <p:spPr>
          <a:xfrm>
            <a:off x="10209984" y="3504851"/>
            <a:ext cx="515166" cy="6735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ek 14" descr="Obsah obrázku text&#10;&#10;Popis byl vytvořen automaticky">
            <a:extLst>
              <a:ext uri="{FF2B5EF4-FFF2-40B4-BE49-F238E27FC236}">
                <a16:creationId xmlns:a16="http://schemas.microsoft.com/office/drawing/2014/main" id="{1BDC5671-19B0-4595-BB8C-9718680DB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213" y="6017011"/>
            <a:ext cx="2969172" cy="7029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244896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274D15DB-7CAC-4377-ABD0-684E7C7E269C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48BBEBA-A6AD-49F9-AF7C-D60128D67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14" y="941786"/>
            <a:ext cx="5922161" cy="467796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1D6CC6D-431B-40BA-9D86-42918ECF7A57}"/>
              </a:ext>
            </a:extLst>
          </p:cNvPr>
          <p:cNvSpPr txBox="1"/>
          <p:nvPr/>
        </p:nvSpPr>
        <p:spPr>
          <a:xfrm>
            <a:off x="219075" y="210145"/>
            <a:ext cx="96073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Možnost </a:t>
            </a:r>
            <a:r>
              <a:rPr lang="cs-CZ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ASSIGN</a:t>
            </a:r>
            <a:r>
              <a:rPr lang="cs-CZ" sz="2400" b="1" dirty="0">
                <a:solidFill>
                  <a:srgbClr val="FF0000"/>
                </a:solidFill>
              </a:rPr>
              <a:t>: můžeš si zvolit, do kdy je kvíz aktivní a žáci můžou hrát i 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                                                                                           </a:t>
            </a:r>
            <a:r>
              <a:rPr lang="cs-CZ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náhodné pořadí otázek</a:t>
            </a:r>
            <a:r>
              <a:rPr lang="cs-CZ" b="1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192276D7-B1A6-48C7-A8CA-3612BF89D30C}"/>
              </a:ext>
            </a:extLst>
          </p:cNvPr>
          <p:cNvCxnSpPr>
            <a:cxnSpLocks/>
          </p:cNvCxnSpPr>
          <p:nvPr/>
        </p:nvCxnSpPr>
        <p:spPr>
          <a:xfrm flipH="1">
            <a:off x="3905251" y="625643"/>
            <a:ext cx="1371599" cy="15936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D9225453-E803-4B13-946E-9793359BFA45}"/>
              </a:ext>
            </a:extLst>
          </p:cNvPr>
          <p:cNvCxnSpPr>
            <a:cxnSpLocks/>
          </p:cNvCxnSpPr>
          <p:nvPr/>
        </p:nvCxnSpPr>
        <p:spPr>
          <a:xfrm flipH="1">
            <a:off x="5667376" y="1041142"/>
            <a:ext cx="2438399" cy="25878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82717F04-DBD6-40D7-97AF-0BBC9252E58B}"/>
              </a:ext>
            </a:extLst>
          </p:cNvPr>
          <p:cNvSpPr txBox="1"/>
          <p:nvPr/>
        </p:nvSpPr>
        <p:spPr>
          <a:xfrm>
            <a:off x="6448425" y="3280768"/>
            <a:ext cx="55149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Po zadání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FF0000"/>
                </a:solidFill>
              </a:rPr>
              <a:t>data,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FF0000"/>
                </a:solidFill>
              </a:rPr>
              <a:t>časovače (</a:t>
            </a:r>
            <a:r>
              <a:rPr lang="cs-CZ" sz="2400" b="1" dirty="0" err="1">
                <a:solidFill>
                  <a:srgbClr val="FF0000"/>
                </a:solidFill>
              </a:rPr>
              <a:t>question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timer</a:t>
            </a:r>
            <a:r>
              <a:rPr lang="cs-CZ" sz="2400" b="1" dirty="0">
                <a:solidFill>
                  <a:srgbClr val="FF0000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FF0000"/>
                </a:solidFill>
              </a:rPr>
              <a:t>náhodného pořadí otázek (</a:t>
            </a:r>
            <a:r>
              <a:rPr lang="cs-CZ" sz="2400" b="1" dirty="0" err="1">
                <a:solidFill>
                  <a:srgbClr val="FF0000"/>
                </a:solidFill>
              </a:rPr>
              <a:t>randomize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answer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order</a:t>
            </a:r>
            <a:r>
              <a:rPr lang="cs-CZ" sz="2400" b="1" dirty="0">
                <a:solidFill>
                  <a:srgbClr val="FF0000"/>
                </a:solidFill>
              </a:rPr>
              <a:t>) </a:t>
            </a:r>
          </a:p>
          <a:p>
            <a:r>
              <a:rPr lang="cs-CZ" sz="2400" b="1" dirty="0" err="1">
                <a:solidFill>
                  <a:srgbClr val="FF0000"/>
                </a:solidFill>
              </a:rPr>
              <a:t>výtvořte</a:t>
            </a:r>
            <a:r>
              <a:rPr lang="cs-CZ" sz="2400" b="1" dirty="0">
                <a:solidFill>
                  <a:srgbClr val="FF0000"/>
                </a:solidFill>
              </a:rPr>
              <a:t> kvíz (</a:t>
            </a:r>
            <a:r>
              <a:rPr lang="cs-CZ" sz="2400" b="1" dirty="0" err="1">
                <a:solidFill>
                  <a:srgbClr val="FF0000"/>
                </a:solidFill>
              </a:rPr>
              <a:t>create</a:t>
            </a:r>
            <a:r>
              <a:rPr lang="cs-CZ" sz="2400" b="1" dirty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D2741786-D31F-4A7A-A117-649F4639D9E5}"/>
              </a:ext>
            </a:extLst>
          </p:cNvPr>
          <p:cNvCxnSpPr>
            <a:cxnSpLocks/>
          </p:cNvCxnSpPr>
          <p:nvPr/>
        </p:nvCxnSpPr>
        <p:spPr>
          <a:xfrm flipH="1" flipV="1">
            <a:off x="5591175" y="5229225"/>
            <a:ext cx="857250" cy="1238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4E4460E4-C8F7-425F-9D48-7C046D3A9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213" y="6017011"/>
            <a:ext cx="2969172" cy="7029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4315298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3361</TotalTime>
  <Words>424</Words>
  <Application>Microsoft Office PowerPoint</Application>
  <PresentationFormat>Širokoúhlá obrazovka</PresentationFormat>
  <Paragraphs>58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Katka</dc:creator>
  <cp:lastModifiedBy>Dvořáková Kateřina</cp:lastModifiedBy>
  <cp:revision>43</cp:revision>
  <dcterms:created xsi:type="dcterms:W3CDTF">2021-07-11T07:39:28Z</dcterms:created>
  <dcterms:modified xsi:type="dcterms:W3CDTF">2021-11-02T10:34:59Z</dcterms:modified>
</cp:coreProperties>
</file>